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3"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274" r:id="rId24"/>
    <p:sldId id="321" r:id="rId25"/>
    <p:sldId id="322" r:id="rId26"/>
    <p:sldId id="323" r:id="rId27"/>
    <p:sldId id="324" r:id="rId28"/>
    <p:sldId id="325" r:id="rId29"/>
    <p:sldId id="326"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0AD39-24CA-4397-A164-52D39B44F4AF}" v="1" dt="2025-11-26T15:23:54.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9"/>
  </p:normalViewPr>
  <p:slideViewPr>
    <p:cSldViewPr snapToGrid="0">
      <p:cViewPr varScale="1">
        <p:scale>
          <a:sx n="56" d="100"/>
          <a:sy n="56" d="100"/>
        </p:scale>
        <p:origin x="11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317DCF89-EB19-4E1D-AC1F-41968E43653B}"/>
    <pc:docChg chg="modSld">
      <pc:chgData name="Amy Lockwood" userId="bf96066a-cde7-4570-ab17-c96b31bedbf8" providerId="ADAL" clId="{317DCF89-EB19-4E1D-AC1F-41968E43653B}" dt="2025-11-19T13:52:16.234" v="1" actId="20577"/>
      <pc:docMkLst>
        <pc:docMk/>
      </pc:docMkLst>
      <pc:sldChg chg="modSp mod">
        <pc:chgData name="Amy Lockwood" userId="bf96066a-cde7-4570-ab17-c96b31bedbf8" providerId="ADAL" clId="{317DCF89-EB19-4E1D-AC1F-41968E43653B}" dt="2025-11-19T13:52:16.234" v="1" actId="20577"/>
        <pc:sldMkLst>
          <pc:docMk/>
          <pc:sldMk cId="1018838484" sldId="309"/>
        </pc:sldMkLst>
        <pc:spChg chg="mod">
          <ac:chgData name="Amy Lockwood" userId="bf96066a-cde7-4570-ab17-c96b31bedbf8" providerId="ADAL" clId="{317DCF89-EB19-4E1D-AC1F-41968E43653B}" dt="2025-11-19T13:52:16.234" v="1" actId="20577"/>
          <ac:spMkLst>
            <pc:docMk/>
            <pc:sldMk cId="1018838484" sldId="309"/>
            <ac:spMk id="4" creationId="{C4A49106-214D-D02A-CEF7-BCB19639D9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26/11/2025</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26/11/2025</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rry orange background with squares&#10;&#10;AI-generated content may be incorrect.">
            <a:extLst>
              <a:ext uri="{FF2B5EF4-FFF2-40B4-BE49-F238E27FC236}">
                <a16:creationId xmlns:a16="http://schemas.microsoft.com/office/drawing/2014/main" id="{3C66012A-CCFF-A990-686A-92E611451C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5" name="Picture 24" descr="A computer chip with text on it&#10;&#10;AI-generated content may be incorrect.">
            <a:extLst>
              <a:ext uri="{FF2B5EF4-FFF2-40B4-BE49-F238E27FC236}">
                <a16:creationId xmlns:a16="http://schemas.microsoft.com/office/drawing/2014/main" id="{17B72349-3BEC-5AD2-5DE9-5FE71EE6E95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 y="1046284"/>
            <a:ext cx="12192001" cy="5810455"/>
          </a:xfrm>
          <a:prstGeom prst="rect">
            <a:avLst/>
          </a:prstGeom>
        </p:spPr>
      </p:pic>
      <p:grpSp>
        <p:nvGrpSpPr>
          <p:cNvPr id="3" name="Group 2">
            <a:extLst>
              <a:ext uri="{FF2B5EF4-FFF2-40B4-BE49-F238E27FC236}">
                <a16:creationId xmlns:a16="http://schemas.microsoft.com/office/drawing/2014/main" id="{1A491E62-2435-EAC8-C11C-91CEED6B043D}"/>
              </a:ext>
            </a:extLst>
          </p:cNvPr>
          <p:cNvGrpSpPr/>
          <p:nvPr/>
        </p:nvGrpSpPr>
        <p:grpSpPr>
          <a:xfrm>
            <a:off x="-1" y="0"/>
            <a:ext cx="12192001" cy="6856740"/>
            <a:chOff x="-1" y="0"/>
            <a:chExt cx="12192001" cy="6856740"/>
          </a:xfrm>
        </p:grpSpPr>
        <p:pic>
          <p:nvPicPr>
            <p:cNvPr id="29" name="Picture 28" descr="A black rectangle with white text&#10;&#10;AI-generated content may be incorrect.">
              <a:extLst>
                <a:ext uri="{FF2B5EF4-FFF2-40B4-BE49-F238E27FC236}">
                  <a16:creationId xmlns:a16="http://schemas.microsoft.com/office/drawing/2014/main" id="{62CDB805-A197-29EE-DC71-DFF798E2AB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black rectangle with white text&#10;&#10;AI-generated content may be incorrect.">
              <a:extLst>
                <a:ext uri="{FF2B5EF4-FFF2-40B4-BE49-F238E27FC236}">
                  <a16:creationId xmlns:a16="http://schemas.microsoft.com/office/drawing/2014/main" id="{BF284197-5B50-9A77-EFAD-AD06821AC50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395855" y="0"/>
              <a:ext cx="3793903" cy="1045024"/>
            </a:xfrm>
            <a:prstGeom prst="rect">
              <a:avLst/>
            </a:prstGeom>
          </p:spPr>
        </p:pic>
      </p:grpSp>
    </p:spTree>
    <p:custDataLst>
      <p:tags r:id="rId1"/>
    </p:custDataLst>
    <p:extLst>
      <p:ext uri="{BB962C8B-B14F-4D97-AF65-F5344CB8AC3E}">
        <p14:creationId xmlns:p14="http://schemas.microsoft.com/office/powerpoint/2010/main" val="10677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D911-07BE-54B7-0DD0-2B75AD78B9F3}"/>
            </a:ext>
          </a:extLst>
        </p:cNvPr>
        <p:cNvGrpSpPr/>
        <p:nvPr/>
      </p:nvGrpSpPr>
      <p:grpSpPr>
        <a:xfrm>
          <a:off x="0" y="0"/>
          <a:ext cx="0" cy="0"/>
          <a:chOff x="0" y="0"/>
          <a:chExt cx="0" cy="0"/>
        </a:xfrm>
      </p:grpSpPr>
      <p:pic>
        <p:nvPicPr>
          <p:cNvPr id="3" name="Picture 2" descr="A white rectangle with orange border&#10;&#10;AI-generated content may be incorrect.">
            <a:extLst>
              <a:ext uri="{FF2B5EF4-FFF2-40B4-BE49-F238E27FC236}">
                <a16:creationId xmlns:a16="http://schemas.microsoft.com/office/drawing/2014/main" id="{6B6A7E66-360E-27F1-106D-1AB07A9BAE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
        <p:nvSpPr>
          <p:cNvPr id="17" name="TextBox 16">
            <a:extLst>
              <a:ext uri="{FF2B5EF4-FFF2-40B4-BE49-F238E27FC236}">
                <a16:creationId xmlns:a16="http://schemas.microsoft.com/office/drawing/2014/main" id="{0006A8F3-2472-ADE5-ED17-04E426016FF2}"/>
              </a:ext>
            </a:extLst>
          </p:cNvPr>
          <p:cNvSpPr txBox="1"/>
          <p:nvPr/>
        </p:nvSpPr>
        <p:spPr>
          <a:xfrm>
            <a:off x="2082189" y="2320621"/>
            <a:ext cx="8023951" cy="938719"/>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‘Bullying using AI is less harmful than other forms of bullying’</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descr="A black background with two rectangles&#10;&#10;AI-generated content may be incorrect.">
            <a:extLst>
              <a:ext uri="{FF2B5EF4-FFF2-40B4-BE49-F238E27FC236}">
                <a16:creationId xmlns:a16="http://schemas.microsoft.com/office/drawing/2014/main" id="{B8EF9AFC-E997-6CDB-5805-0DFE1CE326C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106756" y="3598661"/>
            <a:ext cx="2882749" cy="863170"/>
          </a:xfrm>
          <a:prstGeom prst="rect">
            <a:avLst/>
          </a:prstGeom>
        </p:spPr>
      </p:pic>
      <p:pic>
        <p:nvPicPr>
          <p:cNvPr id="24" name="Picture 23" descr="A black background with two rectangles&#10;&#10;AI-generated content may be incorrect.">
            <a:extLst>
              <a:ext uri="{FF2B5EF4-FFF2-40B4-BE49-F238E27FC236}">
                <a16:creationId xmlns:a16="http://schemas.microsoft.com/office/drawing/2014/main" id="{A46ED71F-34B0-3E60-C73B-CC32BF1B2AD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02496" y="3598661"/>
            <a:ext cx="2853369" cy="863170"/>
          </a:xfrm>
          <a:prstGeom prst="rect">
            <a:avLst/>
          </a:prstGeom>
        </p:spPr>
      </p:pic>
      <p:sp>
        <p:nvSpPr>
          <p:cNvPr id="18" name="TextBox 17">
            <a:extLst>
              <a:ext uri="{FF2B5EF4-FFF2-40B4-BE49-F238E27FC236}">
                <a16:creationId xmlns:a16="http://schemas.microsoft.com/office/drawing/2014/main" id="{79964C0B-0A80-40BD-0C18-6FBF2654F905}"/>
              </a:ext>
            </a:extLst>
          </p:cNvPr>
          <p:cNvSpPr txBox="1"/>
          <p:nvPr/>
        </p:nvSpPr>
        <p:spPr>
          <a:xfrm>
            <a:off x="4219461" y="3763831"/>
            <a:ext cx="1421175" cy="515526"/>
          </a:xfrm>
          <a:prstGeom prst="rect">
            <a:avLst/>
          </a:prstGeom>
          <a:noFill/>
        </p:spPr>
        <p:txBody>
          <a:bodyPr wrap="square" rtlCol="0">
            <a:spAutoFit/>
          </a:bodyPr>
          <a:lstStyle/>
          <a:p>
            <a:pPr algn="ctr"/>
            <a:r>
              <a:rPr lang="en-GB" sz="2750" dirty="0">
                <a:latin typeface="Verdana" panose="020B0604030504040204" pitchFamily="34" charset="0"/>
                <a:ea typeface="Verdana" panose="020B0604030504040204" pitchFamily="34" charset="0"/>
                <a:cs typeface="Verdana" panose="020B0604030504040204" pitchFamily="34" charset="0"/>
              </a:rPr>
              <a:t>AGREE</a:t>
            </a:r>
          </a:p>
        </p:txBody>
      </p:sp>
      <p:sp>
        <p:nvSpPr>
          <p:cNvPr id="19" name="TextBox 18">
            <a:extLst>
              <a:ext uri="{FF2B5EF4-FFF2-40B4-BE49-F238E27FC236}">
                <a16:creationId xmlns:a16="http://schemas.microsoft.com/office/drawing/2014/main" id="{CA2210F1-2131-4199-CD69-571626522712}"/>
              </a:ext>
            </a:extLst>
          </p:cNvPr>
          <p:cNvSpPr txBox="1"/>
          <p:nvPr/>
        </p:nvSpPr>
        <p:spPr>
          <a:xfrm>
            <a:off x="6984695" y="3763831"/>
            <a:ext cx="2071170" cy="515526"/>
          </a:xfrm>
          <a:prstGeom prst="rect">
            <a:avLst/>
          </a:prstGeom>
          <a:noFill/>
        </p:spPr>
        <p:txBody>
          <a:bodyPr wrap="square" rtlCol="0">
            <a:spAutoFit/>
          </a:bodyPr>
          <a:lstStyle/>
          <a:p>
            <a:pPr algn="ctr"/>
            <a:r>
              <a:rPr lang="en-GB" sz="2750" dirty="0">
                <a:latin typeface="Verdana" panose="020B0604030504040204" pitchFamily="34" charset="0"/>
                <a:ea typeface="Verdana" panose="020B0604030504040204" pitchFamily="34" charset="0"/>
                <a:cs typeface="Verdana" panose="020B0604030504040204" pitchFamily="34" charset="0"/>
              </a:rPr>
              <a:t>DISAGREE</a:t>
            </a:r>
          </a:p>
        </p:txBody>
      </p:sp>
      <p:pic>
        <p:nvPicPr>
          <p:cNvPr id="4" name="Picture 3" descr="A screenshot of a video game with Marfa lights in the background&#10;&#10;AI-generated content may be incorrect.">
            <a:extLst>
              <a:ext uri="{FF2B5EF4-FFF2-40B4-BE49-F238E27FC236}">
                <a16:creationId xmlns:a16="http://schemas.microsoft.com/office/drawing/2014/main" id="{A48F20A3-A45A-0A26-463E-5A99A9D28F1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547431" y="3702205"/>
            <a:ext cx="672029" cy="671490"/>
          </a:xfrm>
          <a:prstGeom prst="rect">
            <a:avLst/>
          </a:prstGeom>
        </p:spPr>
      </p:pic>
      <p:pic>
        <p:nvPicPr>
          <p:cNvPr id="5" name="Picture 4" descr="A screenshot of a video game with Marfa lights in the background&#10;&#10;AI-generated content may be incorrect.">
            <a:extLst>
              <a:ext uri="{FF2B5EF4-FFF2-40B4-BE49-F238E27FC236}">
                <a16:creationId xmlns:a16="http://schemas.microsoft.com/office/drawing/2014/main" id="{ABED2242-D3F5-4522-3DFB-1DBFC3BA708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12665" y="3702205"/>
            <a:ext cx="672029" cy="671490"/>
          </a:xfrm>
          <a:prstGeom prst="rect">
            <a:avLst/>
          </a:prstGeom>
        </p:spPr>
      </p:pic>
    </p:spTree>
    <p:extLst>
      <p:ext uri="{BB962C8B-B14F-4D97-AF65-F5344CB8AC3E}">
        <p14:creationId xmlns:p14="http://schemas.microsoft.com/office/powerpoint/2010/main" val="411310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5000" fill="hold" nodeType="withEffect">
                                  <p:stCondLst>
                                    <p:cond delay="5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B614-6813-7190-1B54-6EFF7812D701}"/>
            </a:ext>
          </a:extLst>
        </p:cNvPr>
        <p:cNvGrpSpPr/>
        <p:nvPr/>
      </p:nvGrpSpPr>
      <p:grpSpPr>
        <a:xfrm>
          <a:off x="0" y="0"/>
          <a:ext cx="0" cy="0"/>
          <a:chOff x="0" y="0"/>
          <a:chExt cx="0" cy="0"/>
        </a:xfrm>
      </p:grpSpPr>
      <p:pic>
        <p:nvPicPr>
          <p:cNvPr id="3" name="Picture 2" descr="An orange and white background&#10;&#10;AI-generated content may be incorrect.">
            <a:extLst>
              <a:ext uri="{FF2B5EF4-FFF2-40B4-BE49-F238E27FC236}">
                <a16:creationId xmlns:a16="http://schemas.microsoft.com/office/drawing/2014/main" id="{37A12FF1-9255-0742-001D-46B5B68836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computer screen shot of a computer chip&#10;&#10;AI-generated content may be incorrect.">
            <a:extLst>
              <a:ext uri="{FF2B5EF4-FFF2-40B4-BE49-F238E27FC236}">
                <a16:creationId xmlns:a16="http://schemas.microsoft.com/office/drawing/2014/main" id="{763CCFBA-D6F9-07F5-39D4-194441FAA4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40" name="Picture 39" descr="A black rectangle with a white rectangle in the middle&#10;&#10;AI-generated content may be incorrect.">
            <a:extLst>
              <a:ext uri="{FF2B5EF4-FFF2-40B4-BE49-F238E27FC236}">
                <a16:creationId xmlns:a16="http://schemas.microsoft.com/office/drawing/2014/main" id="{E392D044-0D7A-19D8-D27E-1890D7D2DAA4}"/>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137718" y="1865870"/>
            <a:ext cx="7846541" cy="3064476"/>
          </a:xfrm>
          <a:prstGeom prst="rect">
            <a:avLst/>
          </a:prstGeom>
        </p:spPr>
      </p:pic>
      <p:sp>
        <p:nvSpPr>
          <p:cNvPr id="16" name="TextBox 15">
            <a:extLst>
              <a:ext uri="{FF2B5EF4-FFF2-40B4-BE49-F238E27FC236}">
                <a16:creationId xmlns:a16="http://schemas.microsoft.com/office/drawing/2014/main" id="{5AC61942-945D-9917-4E10-69CE36D78A38}"/>
              </a:ext>
            </a:extLst>
          </p:cNvPr>
          <p:cNvSpPr txBox="1"/>
          <p:nvPr/>
        </p:nvSpPr>
        <p:spPr>
          <a:xfrm>
            <a:off x="2462668" y="3105832"/>
            <a:ext cx="726666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Ethics and AI</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890662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16A7-C6A4-2331-D8E4-5C89E6CF9340}"/>
            </a:ext>
          </a:extLst>
        </p:cNvPr>
        <p:cNvGrpSpPr/>
        <p:nvPr/>
      </p:nvGrpSpPr>
      <p:grpSpPr>
        <a:xfrm>
          <a:off x="0" y="0"/>
          <a:ext cx="0" cy="0"/>
          <a:chOff x="0" y="0"/>
          <a:chExt cx="0" cy="0"/>
        </a:xfrm>
      </p:grpSpPr>
      <p:pic>
        <p:nvPicPr>
          <p:cNvPr id="3" name="Picture 2" descr="A yellow rectangular object with a black center&#10;&#10;AI-generated content may be incorrect.">
            <a:extLst>
              <a:ext uri="{FF2B5EF4-FFF2-40B4-BE49-F238E27FC236}">
                <a16:creationId xmlns:a16="http://schemas.microsoft.com/office/drawing/2014/main" id="{835E502E-1BAA-58A3-FF1E-19FBAF0042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2" name="Picture 11" descr="A group of green rectangular bubbles&#10;&#10;AI-generated content may be incorrect.">
            <a:extLst>
              <a:ext uri="{FF2B5EF4-FFF2-40B4-BE49-F238E27FC236}">
                <a16:creationId xmlns:a16="http://schemas.microsoft.com/office/drawing/2014/main" id="{ABD34928-E247-1A56-A6AA-8651220F681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16691" y="1383956"/>
            <a:ext cx="5379309" cy="1459257"/>
          </a:xfrm>
          <a:prstGeom prst="rect">
            <a:avLst/>
          </a:prstGeom>
        </p:spPr>
      </p:pic>
      <p:pic>
        <p:nvPicPr>
          <p:cNvPr id="13" name="Picture 12" descr="A group of green rectangular bubbles&#10;&#10;AI-generated content may be incorrect.">
            <a:extLst>
              <a:ext uri="{FF2B5EF4-FFF2-40B4-BE49-F238E27FC236}">
                <a16:creationId xmlns:a16="http://schemas.microsoft.com/office/drawing/2014/main" id="{15F304C7-07C3-5C65-5E0A-8DA62E8D388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40162" y="1383956"/>
            <a:ext cx="3472248" cy="1116911"/>
          </a:xfrm>
          <a:prstGeom prst="rect">
            <a:avLst/>
          </a:prstGeom>
        </p:spPr>
      </p:pic>
      <p:pic>
        <p:nvPicPr>
          <p:cNvPr id="14" name="Picture 13" descr="A group of green rectangular bubbles&#10;&#10;AI-generated content may be incorrect.">
            <a:extLst>
              <a:ext uri="{FF2B5EF4-FFF2-40B4-BE49-F238E27FC236}">
                <a16:creationId xmlns:a16="http://schemas.microsoft.com/office/drawing/2014/main" id="{7BF81504-0C29-53E2-EE74-AD388C16CF45}"/>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240162" y="3694670"/>
            <a:ext cx="3336324" cy="1447617"/>
          </a:xfrm>
          <a:prstGeom prst="rect">
            <a:avLst/>
          </a:prstGeom>
        </p:spPr>
      </p:pic>
      <p:pic>
        <p:nvPicPr>
          <p:cNvPr id="9" name="Picture 8" descr="A group of green rectangular bubbles&#10;&#10;AI-generated content may be incorrect.">
            <a:extLst>
              <a:ext uri="{FF2B5EF4-FFF2-40B4-BE49-F238E27FC236}">
                <a16:creationId xmlns:a16="http://schemas.microsoft.com/office/drawing/2014/main" id="{763E2D28-C0DD-5287-175F-4E811136A90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743075" y="3694670"/>
            <a:ext cx="3971925" cy="1729945"/>
          </a:xfrm>
          <a:prstGeom prst="rect">
            <a:avLst/>
          </a:prstGeom>
        </p:spPr>
      </p:pic>
      <p:pic>
        <p:nvPicPr>
          <p:cNvPr id="16" name="Picture 15" descr="A green rectangular rectangles on a black background&#10;&#10;AI-generated content may be incorrect.">
            <a:extLst>
              <a:ext uri="{FF2B5EF4-FFF2-40B4-BE49-F238E27FC236}">
                <a16:creationId xmlns:a16="http://schemas.microsoft.com/office/drawing/2014/main" id="{E2590EC2-D978-C5D8-DE24-7C287413CB28}"/>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414713" y="2636793"/>
            <a:ext cx="4280200" cy="1209297"/>
          </a:xfrm>
          <a:prstGeom prst="rect">
            <a:avLst/>
          </a:prstGeom>
        </p:spPr>
      </p:pic>
      <p:pic>
        <p:nvPicPr>
          <p:cNvPr id="18" name="Picture 17" descr="A green rectangular rectangles on a black background&#10;&#10;AI-generated content may be incorrect.">
            <a:extLst>
              <a:ext uri="{FF2B5EF4-FFF2-40B4-BE49-F238E27FC236}">
                <a16:creationId xmlns:a16="http://schemas.microsoft.com/office/drawing/2014/main" id="{87D9AF63-74EE-7425-6BB3-9D530D37A8AF}"/>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7839075" y="2260037"/>
            <a:ext cx="3153932" cy="1583544"/>
          </a:xfrm>
          <a:prstGeom prst="rect">
            <a:avLst/>
          </a:prstGeom>
        </p:spPr>
      </p:pic>
      <p:sp>
        <p:nvSpPr>
          <p:cNvPr id="21" name="TextBox 20">
            <a:extLst>
              <a:ext uri="{FF2B5EF4-FFF2-40B4-BE49-F238E27FC236}">
                <a16:creationId xmlns:a16="http://schemas.microsoft.com/office/drawing/2014/main" id="{1EA1FCAD-C2F8-5DA9-89D5-A420AA448038}"/>
              </a:ext>
            </a:extLst>
          </p:cNvPr>
          <p:cNvSpPr txBox="1"/>
          <p:nvPr/>
        </p:nvSpPr>
        <p:spPr>
          <a:xfrm>
            <a:off x="955744" y="1638240"/>
            <a:ext cx="5140255" cy="707886"/>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I only use AI if I have to because of its environmental impact.</a:t>
            </a:r>
          </a:p>
        </p:txBody>
      </p:sp>
      <p:sp>
        <p:nvSpPr>
          <p:cNvPr id="23" name="TextBox 22">
            <a:extLst>
              <a:ext uri="{FF2B5EF4-FFF2-40B4-BE49-F238E27FC236}">
                <a16:creationId xmlns:a16="http://schemas.microsoft.com/office/drawing/2014/main" id="{B0BA2602-29D3-B518-D34C-DD931F17532A}"/>
              </a:ext>
            </a:extLst>
          </p:cNvPr>
          <p:cNvSpPr txBox="1"/>
          <p:nvPr/>
        </p:nvSpPr>
        <p:spPr>
          <a:xfrm>
            <a:off x="6508133" y="1638240"/>
            <a:ext cx="3068354"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tools are biased.</a:t>
            </a:r>
          </a:p>
        </p:txBody>
      </p:sp>
      <p:sp>
        <p:nvSpPr>
          <p:cNvPr id="24" name="TextBox 23">
            <a:extLst>
              <a:ext uri="{FF2B5EF4-FFF2-40B4-BE49-F238E27FC236}">
                <a16:creationId xmlns:a16="http://schemas.microsoft.com/office/drawing/2014/main" id="{5A98A41D-1B16-79AE-D29F-FBB5A2A61F56}"/>
              </a:ext>
            </a:extLst>
          </p:cNvPr>
          <p:cNvSpPr txBox="1"/>
          <p:nvPr/>
        </p:nvSpPr>
        <p:spPr>
          <a:xfrm>
            <a:off x="8176677" y="2524360"/>
            <a:ext cx="2730136" cy="707886"/>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makes people less creative.</a:t>
            </a:r>
          </a:p>
        </p:txBody>
      </p:sp>
      <p:sp>
        <p:nvSpPr>
          <p:cNvPr id="25" name="TextBox 24">
            <a:extLst>
              <a:ext uri="{FF2B5EF4-FFF2-40B4-BE49-F238E27FC236}">
                <a16:creationId xmlns:a16="http://schemas.microsoft.com/office/drawing/2014/main" id="{CDC6054F-B9A4-0AB6-1CEF-48A6320A3E0A}"/>
              </a:ext>
            </a:extLst>
          </p:cNvPr>
          <p:cNvSpPr txBox="1"/>
          <p:nvPr/>
        </p:nvSpPr>
        <p:spPr>
          <a:xfrm>
            <a:off x="3719609" y="2928248"/>
            <a:ext cx="3727565"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relies on stolen work.</a:t>
            </a:r>
          </a:p>
        </p:txBody>
      </p:sp>
      <p:sp>
        <p:nvSpPr>
          <p:cNvPr id="26" name="TextBox 25">
            <a:extLst>
              <a:ext uri="{FF2B5EF4-FFF2-40B4-BE49-F238E27FC236}">
                <a16:creationId xmlns:a16="http://schemas.microsoft.com/office/drawing/2014/main" id="{FD7F89D8-9505-87E3-4AEB-4E3BB228B051}"/>
              </a:ext>
            </a:extLst>
          </p:cNvPr>
          <p:cNvSpPr txBox="1"/>
          <p:nvPr/>
        </p:nvSpPr>
        <p:spPr>
          <a:xfrm>
            <a:off x="1966224" y="3908636"/>
            <a:ext cx="3510749" cy="1015663"/>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I am careful with what information I share with AI models.</a:t>
            </a:r>
          </a:p>
        </p:txBody>
      </p:sp>
      <p:sp>
        <p:nvSpPr>
          <p:cNvPr id="27" name="TextBox 26">
            <a:extLst>
              <a:ext uri="{FF2B5EF4-FFF2-40B4-BE49-F238E27FC236}">
                <a16:creationId xmlns:a16="http://schemas.microsoft.com/office/drawing/2014/main" id="{374D2286-D68F-E56F-2F13-F4B4A646A7C2}"/>
              </a:ext>
            </a:extLst>
          </p:cNvPr>
          <p:cNvSpPr txBox="1"/>
          <p:nvPr/>
        </p:nvSpPr>
        <p:spPr>
          <a:xfrm>
            <a:off x="6481663" y="3908636"/>
            <a:ext cx="2926287" cy="707886"/>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allows me to be more productive.</a:t>
            </a:r>
          </a:p>
        </p:txBody>
      </p:sp>
    </p:spTree>
    <p:extLst>
      <p:ext uri="{BB962C8B-B14F-4D97-AF65-F5344CB8AC3E}">
        <p14:creationId xmlns:p14="http://schemas.microsoft.com/office/powerpoint/2010/main" val="2547630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strVal val="#ppt_x"/>
                                          </p:val>
                                        </p:tav>
                                        <p:tav tm="100000">
                                          <p:val>
                                            <p:strVal val="#ppt_x"/>
                                          </p:val>
                                        </p:tav>
                                      </p:tavLst>
                                    </p:anim>
                                    <p:anim calcmode="lin" valueType="num">
                                      <p:cBhvr>
                                        <p:cTn id="53" dur="5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anim calcmode="lin" valueType="num">
                                      <p:cBhvr>
                                        <p:cTn id="68" dur="500" fill="hold"/>
                                        <p:tgtEl>
                                          <p:spTgt spid="9"/>
                                        </p:tgtEl>
                                        <p:attrNameLst>
                                          <p:attrName>ppt_x</p:attrName>
                                        </p:attrNameLst>
                                      </p:cBhvr>
                                      <p:tavLst>
                                        <p:tav tm="0">
                                          <p:val>
                                            <p:strVal val="#ppt_x"/>
                                          </p:val>
                                        </p:tav>
                                        <p:tav tm="100000">
                                          <p:val>
                                            <p:strVal val="#ppt_x"/>
                                          </p:val>
                                        </p:tav>
                                      </p:tavLst>
                                    </p:anim>
                                    <p:anim calcmode="lin" valueType="num">
                                      <p:cBhvr>
                                        <p:cTn id="6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2CF5F-2461-7856-EBA6-63FD208EA2B6}"/>
            </a:ext>
          </a:extLst>
        </p:cNvPr>
        <p:cNvGrpSpPr/>
        <p:nvPr/>
      </p:nvGrpSpPr>
      <p:grpSpPr>
        <a:xfrm>
          <a:off x="0" y="0"/>
          <a:ext cx="0" cy="0"/>
          <a:chOff x="0" y="0"/>
          <a:chExt cx="0" cy="0"/>
        </a:xfrm>
      </p:grpSpPr>
      <p:pic>
        <p:nvPicPr>
          <p:cNvPr id="4" name="Picture 3" descr="A yellow rectangle with a white background&#10;&#10;AI-generated content may be incorrect.">
            <a:extLst>
              <a:ext uri="{FF2B5EF4-FFF2-40B4-BE49-F238E27FC236}">
                <a16:creationId xmlns:a16="http://schemas.microsoft.com/office/drawing/2014/main" id="{5AFF74B2-9A41-35EE-093D-F1C34594B9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6" name="Picture 5" descr="A cartoon of a person with a black background&#10;&#10;AI-generated content may be incorrect.">
            <a:extLst>
              <a:ext uri="{FF2B5EF4-FFF2-40B4-BE49-F238E27FC236}">
                <a16:creationId xmlns:a16="http://schemas.microsoft.com/office/drawing/2014/main" id="{5C4C453B-F2F5-7E1F-BEC8-6489C7A1DC8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94062" y="1817783"/>
            <a:ext cx="3448279" cy="4351663"/>
          </a:xfrm>
          <a:prstGeom prst="rect">
            <a:avLst/>
          </a:prstGeom>
        </p:spPr>
      </p:pic>
      <p:sp>
        <p:nvSpPr>
          <p:cNvPr id="17" name="TextBox 16">
            <a:extLst>
              <a:ext uri="{FF2B5EF4-FFF2-40B4-BE49-F238E27FC236}">
                <a16:creationId xmlns:a16="http://schemas.microsoft.com/office/drawing/2014/main" id="{0D5E7681-71CD-BB8D-06B8-F8C8862C3464}"/>
              </a:ext>
            </a:extLst>
          </p:cNvPr>
          <p:cNvSpPr txBox="1"/>
          <p:nvPr/>
        </p:nvSpPr>
        <p:spPr>
          <a:xfrm>
            <a:off x="4410075" y="1439635"/>
            <a:ext cx="6638926" cy="4308872"/>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Zuri tries to reduce her environmental impact where she can. She already makes choices like using public transport and buying things second hand. Sometimes Zuri’s job means that she has to use AI, but she chooses not to in her personal life because she is concerned about the amount of resources used by AI models.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Training and deploying an AI model requires lots of electricity, which leads to increased carbon dioxide emissions unless using renewable sources. Also, water is needed to cool the hardware used for AI technologies, particularly the large data centres they need to train and be deployed. Training and using AI technologies uses more power than typical computing so for people like Zuri, it uses more natural resources than they are comfortable with. </a:t>
            </a:r>
          </a:p>
        </p:txBody>
      </p:sp>
      <p:pic>
        <p:nvPicPr>
          <p:cNvPr id="8" name="Picture 7" descr="A green rectangular object with black background&#10;&#10;AI-generated content may be incorrect.">
            <a:extLst>
              <a:ext uri="{FF2B5EF4-FFF2-40B4-BE49-F238E27FC236}">
                <a16:creationId xmlns:a16="http://schemas.microsoft.com/office/drawing/2014/main" id="{0532C463-C429-C674-F4A7-87284C980FF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29638" y="242371"/>
            <a:ext cx="5376231" cy="1388125"/>
          </a:xfrm>
          <a:prstGeom prst="rect">
            <a:avLst/>
          </a:prstGeom>
        </p:spPr>
      </p:pic>
      <p:sp>
        <p:nvSpPr>
          <p:cNvPr id="15" name="TextBox 14">
            <a:extLst>
              <a:ext uri="{FF2B5EF4-FFF2-40B4-BE49-F238E27FC236}">
                <a16:creationId xmlns:a16="http://schemas.microsoft.com/office/drawing/2014/main" id="{11042338-53C2-7609-5EA4-55D0E86107F2}"/>
              </a:ext>
            </a:extLst>
          </p:cNvPr>
          <p:cNvSpPr txBox="1"/>
          <p:nvPr/>
        </p:nvSpPr>
        <p:spPr>
          <a:xfrm>
            <a:off x="3273927" y="455857"/>
            <a:ext cx="4955673" cy="707886"/>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I only use AI if I have to because of its environmental impact.</a:t>
            </a:r>
          </a:p>
        </p:txBody>
      </p:sp>
    </p:spTree>
    <p:extLst>
      <p:ext uri="{BB962C8B-B14F-4D97-AF65-F5344CB8AC3E}">
        <p14:creationId xmlns:p14="http://schemas.microsoft.com/office/powerpoint/2010/main" val="427274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63AA-1AF9-EDBD-BA34-71E8B3FCD097}"/>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035AF7E4-6325-831C-8D2A-5C86A197384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cartoon of a child&#10;&#10;AI-generated content may be incorrect.">
            <a:extLst>
              <a:ext uri="{FF2B5EF4-FFF2-40B4-BE49-F238E27FC236}">
                <a16:creationId xmlns:a16="http://schemas.microsoft.com/office/drawing/2014/main" id="{C8A467E2-E786-BBF1-8380-933E33768F4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3552" y="1586429"/>
            <a:ext cx="3062689" cy="4583017"/>
          </a:xfrm>
          <a:prstGeom prst="rect">
            <a:avLst/>
          </a:prstGeom>
        </p:spPr>
      </p:pic>
      <p:sp>
        <p:nvSpPr>
          <p:cNvPr id="13" name="TextBox 12">
            <a:extLst>
              <a:ext uri="{FF2B5EF4-FFF2-40B4-BE49-F238E27FC236}">
                <a16:creationId xmlns:a16="http://schemas.microsoft.com/office/drawing/2014/main" id="{C2CEDFF9-9276-F2D8-9852-433D26C06876}"/>
              </a:ext>
            </a:extLst>
          </p:cNvPr>
          <p:cNvSpPr txBox="1"/>
          <p:nvPr/>
        </p:nvSpPr>
        <p:spPr>
          <a:xfrm>
            <a:off x="4400550" y="1293612"/>
            <a:ext cx="6696076" cy="4308872"/>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Luka is an artist and has a distinctive art style. He saw someone posting art that looked very similar to his, which at first he didn’t think anything of. After this started to happen more, he looked into it and realised that many generative AI models are trained using artists’ work without their permission. Luka is concerned people won’t buy his work if they can make something similar themselves.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It is not just artists who have complained about this. Musicians, writers and coders have also publicly claimed that their work has been used to train AI models. Some argue that generative AI wouldn’t be possible without this training data. Some people may see it as okay that art inspires more art. The creators of the models say it would be difficult to get permission.</a:t>
            </a:r>
          </a:p>
        </p:txBody>
      </p:sp>
      <p:pic>
        <p:nvPicPr>
          <p:cNvPr id="7" name="Picture 6" descr="A green rectangular object with black background&#10;&#10;AI-generated content may be incorrect.">
            <a:extLst>
              <a:ext uri="{FF2B5EF4-FFF2-40B4-BE49-F238E27FC236}">
                <a16:creationId xmlns:a16="http://schemas.microsoft.com/office/drawing/2014/main" id="{991508E9-BB14-92A7-BEB2-80FAE13CCD8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776250" y="341523"/>
            <a:ext cx="4153359" cy="1134737"/>
          </a:xfrm>
          <a:prstGeom prst="rect">
            <a:avLst/>
          </a:prstGeom>
        </p:spPr>
      </p:pic>
      <p:sp>
        <p:nvSpPr>
          <p:cNvPr id="10" name="TextBox 9">
            <a:extLst>
              <a:ext uri="{FF2B5EF4-FFF2-40B4-BE49-F238E27FC236}">
                <a16:creationId xmlns:a16="http://schemas.microsoft.com/office/drawing/2014/main" id="{E8D2FDE7-A650-C563-C2BA-BA8287A6814D}"/>
              </a:ext>
            </a:extLst>
          </p:cNvPr>
          <p:cNvSpPr txBox="1"/>
          <p:nvPr/>
        </p:nvSpPr>
        <p:spPr>
          <a:xfrm>
            <a:off x="2989146" y="565214"/>
            <a:ext cx="3727565"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relies on stolen work.</a:t>
            </a:r>
          </a:p>
        </p:txBody>
      </p:sp>
    </p:spTree>
    <p:extLst>
      <p:ext uri="{BB962C8B-B14F-4D97-AF65-F5344CB8AC3E}">
        <p14:creationId xmlns:p14="http://schemas.microsoft.com/office/powerpoint/2010/main" val="205001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E5A2-6C7E-0DCF-847F-1AC3DBC88D9C}"/>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B32E3318-459C-2751-3D48-2B96B1BCE4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cartoon of a person&#10;&#10;AI-generated content may be incorrect.">
            <a:extLst>
              <a:ext uri="{FF2B5EF4-FFF2-40B4-BE49-F238E27FC236}">
                <a16:creationId xmlns:a16="http://schemas.microsoft.com/office/drawing/2014/main" id="{E72DCB5B-DDCB-2A27-FC2E-8FFF93500B4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46602" y="1762698"/>
            <a:ext cx="2952521" cy="4406747"/>
          </a:xfrm>
          <a:prstGeom prst="rect">
            <a:avLst/>
          </a:prstGeom>
        </p:spPr>
      </p:pic>
      <p:sp>
        <p:nvSpPr>
          <p:cNvPr id="10" name="TextBox 9">
            <a:extLst>
              <a:ext uri="{FF2B5EF4-FFF2-40B4-BE49-F238E27FC236}">
                <a16:creationId xmlns:a16="http://schemas.microsoft.com/office/drawing/2014/main" id="{47B04BCA-43CC-C3A9-5D91-EE87A149F15A}"/>
              </a:ext>
            </a:extLst>
          </p:cNvPr>
          <p:cNvSpPr txBox="1"/>
          <p:nvPr/>
        </p:nvSpPr>
        <p:spPr>
          <a:xfrm>
            <a:off x="4400550" y="1158609"/>
            <a:ext cx="6629400" cy="4308872"/>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Sofia is part of a small charity. A lot of her time can be taken up writing emails, blogs and social media posts, but this isn’t the main part of her job. When she uses AI, it saves her time and means she can get to the parts that she wants to focus on. It also saves her charity money as they don’t have to pay another person to </a:t>
            </a:r>
            <a:br>
              <a:rPr lang="en-GB" sz="1760" dirty="0">
                <a:latin typeface="Verdana" panose="020B0604030504040204" pitchFamily="34" charset="0"/>
                <a:ea typeface="Verdana" panose="020B0604030504040204" pitchFamily="34" charset="0"/>
                <a:cs typeface="Verdana" panose="020B0604030504040204" pitchFamily="34" charset="0"/>
              </a:rPr>
            </a:br>
            <a:r>
              <a:rPr lang="en-GB" sz="1760" dirty="0">
                <a:latin typeface="Verdana" panose="020B0604030504040204" pitchFamily="34" charset="0"/>
                <a:ea typeface="Verdana" panose="020B0604030504040204" pitchFamily="34" charset="0"/>
                <a:cs typeface="Verdana" panose="020B0604030504040204" pitchFamily="34" charset="0"/>
              </a:rPr>
              <a:t>help her.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Many organisations are using AI more to help with productivity. Some studies on jobs like coders, call-centre workers and even taxi drivers have found that tasks can be performed faster when using AI. However, this has not been thoroughly studied. Some people may also be concerned about the impact this will have on employment, and that some people may lose their </a:t>
            </a:r>
            <a:br>
              <a:rPr lang="en-GB" sz="1760" dirty="0">
                <a:latin typeface="Verdana" panose="020B0604030504040204" pitchFamily="34" charset="0"/>
                <a:ea typeface="Verdana" panose="020B0604030504040204" pitchFamily="34" charset="0"/>
                <a:cs typeface="Verdana" panose="020B0604030504040204" pitchFamily="34" charset="0"/>
              </a:rPr>
            </a:br>
            <a:r>
              <a:rPr lang="en-GB" sz="1760" dirty="0">
                <a:latin typeface="Verdana" panose="020B0604030504040204" pitchFamily="34" charset="0"/>
                <a:ea typeface="Verdana" panose="020B0604030504040204" pitchFamily="34" charset="0"/>
                <a:cs typeface="Verdana" panose="020B0604030504040204" pitchFamily="34" charset="0"/>
              </a:rPr>
              <a:t>jobs to AI. </a:t>
            </a:r>
          </a:p>
        </p:txBody>
      </p:sp>
      <p:pic>
        <p:nvPicPr>
          <p:cNvPr id="7" name="Picture 6" descr="A green rectangular object with a black background&#10;&#10;AI-generated content may be incorrect.">
            <a:extLst>
              <a:ext uri="{FF2B5EF4-FFF2-40B4-BE49-F238E27FC236}">
                <a16:creationId xmlns:a16="http://schemas.microsoft.com/office/drawing/2014/main" id="{7AFF62CC-3B9B-3262-F3EF-4E0F3178E3C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47440" y="352540"/>
            <a:ext cx="5860973" cy="1057619"/>
          </a:xfrm>
          <a:prstGeom prst="rect">
            <a:avLst/>
          </a:prstGeom>
        </p:spPr>
      </p:pic>
      <p:sp>
        <p:nvSpPr>
          <p:cNvPr id="11" name="TextBox 10">
            <a:extLst>
              <a:ext uri="{FF2B5EF4-FFF2-40B4-BE49-F238E27FC236}">
                <a16:creationId xmlns:a16="http://schemas.microsoft.com/office/drawing/2014/main" id="{C2F16945-0C31-4279-1697-D7206924C752}"/>
              </a:ext>
            </a:extLst>
          </p:cNvPr>
          <p:cNvSpPr txBox="1"/>
          <p:nvPr/>
        </p:nvSpPr>
        <p:spPr>
          <a:xfrm>
            <a:off x="2494287" y="560282"/>
            <a:ext cx="5420988"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allows me to be more productive.</a:t>
            </a:r>
          </a:p>
        </p:txBody>
      </p:sp>
    </p:spTree>
    <p:extLst>
      <p:ext uri="{BB962C8B-B14F-4D97-AF65-F5344CB8AC3E}">
        <p14:creationId xmlns:p14="http://schemas.microsoft.com/office/powerpoint/2010/main" val="2653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09F1A-98C0-9737-D441-4C8303F75E16}"/>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31B2B419-792E-0D6D-ED02-983F79D3D8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cartoon of a child in an orange hoodie&#10;&#10;AI-generated content may be incorrect.">
            <a:extLst>
              <a:ext uri="{FF2B5EF4-FFF2-40B4-BE49-F238E27FC236}">
                <a16:creationId xmlns:a16="http://schemas.microsoft.com/office/drawing/2014/main" id="{FBDC955C-8D29-85FF-088E-B4831D45A9D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79653" y="2247440"/>
            <a:ext cx="2930487" cy="3922005"/>
          </a:xfrm>
          <a:prstGeom prst="rect">
            <a:avLst/>
          </a:prstGeom>
        </p:spPr>
      </p:pic>
      <p:sp>
        <p:nvSpPr>
          <p:cNvPr id="10" name="TextBox 9">
            <a:extLst>
              <a:ext uri="{FF2B5EF4-FFF2-40B4-BE49-F238E27FC236}">
                <a16:creationId xmlns:a16="http://schemas.microsoft.com/office/drawing/2014/main" id="{800EA8F3-DF8F-B928-4333-0D0629F09094}"/>
              </a:ext>
            </a:extLst>
          </p:cNvPr>
          <p:cNvSpPr txBox="1"/>
          <p:nvPr/>
        </p:nvSpPr>
        <p:spPr>
          <a:xfrm>
            <a:off x="4400550" y="1430110"/>
            <a:ext cx="6638926" cy="3767185"/>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Eshani started using AI quite a lot when she first heard about it. She enjoys writing stories and poems and would use AI to give her ideas, or help when she was stuck. Over time, Eshani found herself turning to AI more and more, as it was quicker and easier. After a while, she realised that she was always using AI when she was writing so she decided to stop and use her own ideas more.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Many people find AI to be a tool that helps them to complete tasks and give them inspiration. However, some researchers suggest that over reliance of AI can decrease the diversity of ideas people have and may have long-term impacts on how people think.</a:t>
            </a:r>
          </a:p>
        </p:txBody>
      </p:sp>
      <p:pic>
        <p:nvPicPr>
          <p:cNvPr id="7" name="Picture 6" descr="A green rectangular speech bubble&#10;&#10;AI-generated content may be incorrect.">
            <a:extLst>
              <a:ext uri="{FF2B5EF4-FFF2-40B4-BE49-F238E27FC236}">
                <a16:creationId xmlns:a16="http://schemas.microsoft.com/office/drawing/2014/main" id="{77BEE882-4423-92AD-0B77-03BAF92B3D1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25407" y="330506"/>
            <a:ext cx="5012675" cy="1101687"/>
          </a:xfrm>
          <a:prstGeom prst="rect">
            <a:avLst/>
          </a:prstGeom>
        </p:spPr>
      </p:pic>
      <p:sp>
        <p:nvSpPr>
          <p:cNvPr id="11" name="TextBox 10">
            <a:extLst>
              <a:ext uri="{FF2B5EF4-FFF2-40B4-BE49-F238E27FC236}">
                <a16:creationId xmlns:a16="http://schemas.microsoft.com/office/drawing/2014/main" id="{0B2FC069-2CB2-EE10-1C61-AC22E36C1D77}"/>
              </a:ext>
            </a:extLst>
          </p:cNvPr>
          <p:cNvSpPr txBox="1"/>
          <p:nvPr/>
        </p:nvSpPr>
        <p:spPr>
          <a:xfrm>
            <a:off x="2478220" y="555981"/>
            <a:ext cx="4570279"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makes people less creative.</a:t>
            </a:r>
          </a:p>
        </p:txBody>
      </p:sp>
    </p:spTree>
    <p:extLst>
      <p:ext uri="{BB962C8B-B14F-4D97-AF65-F5344CB8AC3E}">
        <p14:creationId xmlns:p14="http://schemas.microsoft.com/office/powerpoint/2010/main" val="302744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23CE-3BDE-FB92-113E-CBF5957D968D}"/>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405F246C-FC75-5385-19F0-B18FBF712D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cartoon of a child&#10;&#10;AI-generated content may be incorrect.">
            <a:extLst>
              <a:ext uri="{FF2B5EF4-FFF2-40B4-BE49-F238E27FC236}">
                <a16:creationId xmlns:a16="http://schemas.microsoft.com/office/drawing/2014/main" id="{A795F725-91C8-9107-2E95-1AB65DD4EAF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178805" y="1916934"/>
            <a:ext cx="2831336" cy="4263529"/>
          </a:xfrm>
          <a:prstGeom prst="rect">
            <a:avLst/>
          </a:prstGeom>
        </p:spPr>
      </p:pic>
      <p:sp>
        <p:nvSpPr>
          <p:cNvPr id="10" name="TextBox 9">
            <a:extLst>
              <a:ext uri="{FF2B5EF4-FFF2-40B4-BE49-F238E27FC236}">
                <a16:creationId xmlns:a16="http://schemas.microsoft.com/office/drawing/2014/main" id="{F170B35D-5444-207D-B69E-6DF9D3EAFC39}"/>
              </a:ext>
            </a:extLst>
          </p:cNvPr>
          <p:cNvSpPr txBox="1"/>
          <p:nvPr/>
        </p:nvSpPr>
        <p:spPr>
          <a:xfrm>
            <a:off x="4400549" y="1162693"/>
            <a:ext cx="6896101" cy="4850559"/>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André finds AI tools useful to help him complete tasks and answer questions. When he was using it one day, he realised that it was referring to something he shared on a previous day. He thought that if it had stored this information, it could be storing other details about him. After that, he decided to only share information that he would be comfortable sharing publicly.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Many AI platforms use data they’ve collected to train and refine their AI models. However, many people may not consider how their data is being used when they start using the platform. For some models, you might be able to find out more about this in their terms and conditions, but for others it can be more difficult. It may also be that an app you already use decides to add AI functionality, and users may not realise their data is now being used to train this. Sometimes, you may also be able to adjust your settings around how AI uses your data. </a:t>
            </a:r>
          </a:p>
        </p:txBody>
      </p:sp>
      <p:pic>
        <p:nvPicPr>
          <p:cNvPr id="7" name="Picture 6" descr="A green rectangular object with a black background&#10;&#10;AI-generated content may be incorrect.">
            <a:extLst>
              <a:ext uri="{FF2B5EF4-FFF2-40B4-BE49-F238E27FC236}">
                <a16:creationId xmlns:a16="http://schemas.microsoft.com/office/drawing/2014/main" id="{DD72902C-2F35-DBCA-CE6A-9CF1F0E6D93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58458" y="341522"/>
            <a:ext cx="9132983" cy="1090671"/>
          </a:xfrm>
          <a:prstGeom prst="rect">
            <a:avLst/>
          </a:prstGeom>
        </p:spPr>
      </p:pic>
      <p:sp>
        <p:nvSpPr>
          <p:cNvPr id="11" name="TextBox 10">
            <a:extLst>
              <a:ext uri="{FF2B5EF4-FFF2-40B4-BE49-F238E27FC236}">
                <a16:creationId xmlns:a16="http://schemas.microsoft.com/office/drawing/2014/main" id="{B6CC6B0D-111F-B7F0-54F9-163C66B48316}"/>
              </a:ext>
            </a:extLst>
          </p:cNvPr>
          <p:cNvSpPr txBox="1"/>
          <p:nvPr/>
        </p:nvSpPr>
        <p:spPr>
          <a:xfrm>
            <a:off x="2483309" y="564380"/>
            <a:ext cx="8689516"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I am careful with what information I share with AI models.</a:t>
            </a:r>
          </a:p>
        </p:txBody>
      </p:sp>
    </p:spTree>
    <p:extLst>
      <p:ext uri="{BB962C8B-B14F-4D97-AF65-F5344CB8AC3E}">
        <p14:creationId xmlns:p14="http://schemas.microsoft.com/office/powerpoint/2010/main" val="223318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2DD33-9B9E-D5C8-A371-3FA22CFD7061}"/>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CB5668BD-A55F-E669-C08D-DAAC7CF8BC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cartoon of a child&#10;&#10;AI-generated content may be incorrect.">
            <a:extLst>
              <a:ext uri="{FF2B5EF4-FFF2-40B4-BE49-F238E27FC236}">
                <a16:creationId xmlns:a16="http://schemas.microsoft.com/office/drawing/2014/main" id="{B89CF77C-D04B-BD9E-ECFF-DAD1579CE27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00838" y="1861851"/>
            <a:ext cx="2831335" cy="4318612"/>
          </a:xfrm>
          <a:prstGeom prst="rect">
            <a:avLst/>
          </a:prstGeom>
        </p:spPr>
      </p:pic>
      <p:sp>
        <p:nvSpPr>
          <p:cNvPr id="10" name="TextBox 9">
            <a:extLst>
              <a:ext uri="{FF2B5EF4-FFF2-40B4-BE49-F238E27FC236}">
                <a16:creationId xmlns:a16="http://schemas.microsoft.com/office/drawing/2014/main" id="{710FFE5A-B931-EECB-B241-06B5504EAAE0}"/>
              </a:ext>
            </a:extLst>
          </p:cNvPr>
          <p:cNvSpPr txBox="1"/>
          <p:nvPr/>
        </p:nvSpPr>
        <p:spPr>
          <a:xfrm>
            <a:off x="4410075" y="2096860"/>
            <a:ext cx="6724650" cy="2683812"/>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Narek likes to create images using AI. He has noticed when he creates images, it often chooses aspects of the picture based on stereotypes. Like when he wanted to create an image of a doctor, it assumed that he wanted it to be male. Narek now makes his prompts very specific to try and make sure he isn’t continuing any biases.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If an AI model is trained on biased data, it can take on human biases and then amplify these. People interacting with these could then become more biased themselves. </a:t>
            </a:r>
          </a:p>
        </p:txBody>
      </p:sp>
      <p:pic>
        <p:nvPicPr>
          <p:cNvPr id="7" name="Picture 6" descr="A green rectangular speech bubble&#10;&#10;AI-generated content may be incorrect.">
            <a:extLst>
              <a:ext uri="{FF2B5EF4-FFF2-40B4-BE49-F238E27FC236}">
                <a16:creationId xmlns:a16="http://schemas.microsoft.com/office/drawing/2014/main" id="{1E061061-1B9A-6D58-621A-D15402B0130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25406" y="308472"/>
            <a:ext cx="3437263" cy="1167788"/>
          </a:xfrm>
          <a:prstGeom prst="rect">
            <a:avLst/>
          </a:prstGeom>
        </p:spPr>
      </p:pic>
      <p:sp>
        <p:nvSpPr>
          <p:cNvPr id="11" name="TextBox 10">
            <a:extLst>
              <a:ext uri="{FF2B5EF4-FFF2-40B4-BE49-F238E27FC236}">
                <a16:creationId xmlns:a16="http://schemas.microsoft.com/office/drawing/2014/main" id="{99B01AE1-4863-8034-ACAE-74BAE9A14973}"/>
              </a:ext>
            </a:extLst>
          </p:cNvPr>
          <p:cNvSpPr txBox="1"/>
          <p:nvPr/>
        </p:nvSpPr>
        <p:spPr>
          <a:xfrm>
            <a:off x="2478946" y="563305"/>
            <a:ext cx="3068354" cy="400110"/>
          </a:xfrm>
          <a:prstGeom prst="rect">
            <a:avLst/>
          </a:prstGeom>
          <a:noFill/>
        </p:spPr>
        <p:txBody>
          <a:bodyPr wrap="square" rtlCol="0">
            <a:spAutoFit/>
          </a:bodyPr>
          <a:lstStyle/>
          <a:p>
            <a:pPr>
              <a:spcBef>
                <a:spcPts val="1200"/>
              </a:spcBef>
            </a:pPr>
            <a:r>
              <a:rPr lang="en-GB" sz="2000" b="1" dirty="0">
                <a:latin typeface="Verdana" panose="020B0604030504040204" pitchFamily="34" charset="0"/>
                <a:ea typeface="Verdana" panose="020B0604030504040204" pitchFamily="34" charset="0"/>
                <a:cs typeface="Verdana" panose="020B0604030504040204" pitchFamily="34" charset="0"/>
              </a:rPr>
              <a:t>AI tools are biased.</a:t>
            </a:r>
          </a:p>
        </p:txBody>
      </p:sp>
    </p:spTree>
    <p:extLst>
      <p:ext uri="{BB962C8B-B14F-4D97-AF65-F5344CB8AC3E}">
        <p14:creationId xmlns:p14="http://schemas.microsoft.com/office/powerpoint/2010/main" val="13480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A320B-793A-D031-8336-1DB5D3D0FB91}"/>
            </a:ext>
          </a:extLst>
        </p:cNvPr>
        <p:cNvGrpSpPr/>
        <p:nvPr/>
      </p:nvGrpSpPr>
      <p:grpSpPr>
        <a:xfrm>
          <a:off x="0" y="0"/>
          <a:ext cx="0" cy="0"/>
          <a:chOff x="0" y="0"/>
          <a:chExt cx="0" cy="0"/>
        </a:xfrm>
      </p:grpSpPr>
      <p:pic>
        <p:nvPicPr>
          <p:cNvPr id="4" name="Picture 3" descr="A orange and white background&#10;&#10;AI-generated content may be incorrect.">
            <a:extLst>
              <a:ext uri="{FF2B5EF4-FFF2-40B4-BE49-F238E27FC236}">
                <a16:creationId xmlns:a16="http://schemas.microsoft.com/office/drawing/2014/main" id="{1866AD43-DD0B-DAF4-9846-8C2F60FAF3C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computer screen shot of a circuit board&#10;&#10;AI-generated content may be incorrect.">
            <a:extLst>
              <a:ext uri="{FF2B5EF4-FFF2-40B4-BE49-F238E27FC236}">
                <a16:creationId xmlns:a16="http://schemas.microsoft.com/office/drawing/2014/main" id="{3D5C92D8-3532-42BD-DBF0-5E8F548CA9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40" name="Picture 39" descr="A black rectangle with a white rectangle in the middle&#10;&#10;AI-generated content may be incorrect.">
            <a:extLst>
              <a:ext uri="{FF2B5EF4-FFF2-40B4-BE49-F238E27FC236}">
                <a16:creationId xmlns:a16="http://schemas.microsoft.com/office/drawing/2014/main" id="{6ED9DC15-AE83-AA76-7ABE-FE4063AD65D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137718" y="1865870"/>
            <a:ext cx="7846541" cy="3064476"/>
          </a:xfrm>
          <a:prstGeom prst="rect">
            <a:avLst/>
          </a:prstGeom>
        </p:spPr>
      </p:pic>
      <p:sp>
        <p:nvSpPr>
          <p:cNvPr id="16" name="TextBox 15">
            <a:extLst>
              <a:ext uri="{FF2B5EF4-FFF2-40B4-BE49-F238E27FC236}">
                <a16:creationId xmlns:a16="http://schemas.microsoft.com/office/drawing/2014/main" id="{9DD1B8AD-9215-3681-8F5E-412619543BC6}"/>
              </a:ext>
            </a:extLst>
          </p:cNvPr>
          <p:cNvSpPr txBox="1"/>
          <p:nvPr/>
        </p:nvSpPr>
        <p:spPr>
          <a:xfrm>
            <a:off x="2462668" y="3105832"/>
            <a:ext cx="726666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Reduced text slides</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2710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orange and white background&#10;&#10;AI-generated content may be incorrect.">
            <a:extLst>
              <a:ext uri="{FF2B5EF4-FFF2-40B4-BE49-F238E27FC236}">
                <a16:creationId xmlns:a16="http://schemas.microsoft.com/office/drawing/2014/main" id="{8473C9F8-1454-C3C5-3F7E-DE4466438F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36" name="Picture 35" descr="A close up of a computer&#10;&#10;AI-generated content may be incorrect.">
            <a:extLst>
              <a:ext uri="{FF2B5EF4-FFF2-40B4-BE49-F238E27FC236}">
                <a16:creationId xmlns:a16="http://schemas.microsoft.com/office/drawing/2014/main" id="{03D68EB5-F439-62C9-F6B5-65F0E484D7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40" name="Picture 39" descr="A black rectangle with a white rectangle in the middle&#10;&#10;AI-generated content may be incorrect.">
            <a:extLst>
              <a:ext uri="{FF2B5EF4-FFF2-40B4-BE49-F238E27FC236}">
                <a16:creationId xmlns:a16="http://schemas.microsoft.com/office/drawing/2014/main" id="{E9FC3B7E-F1B1-71A0-A16D-BDA80CD575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16" name="TextBox 15">
            <a:extLst>
              <a:ext uri="{FF2B5EF4-FFF2-40B4-BE49-F238E27FC236}">
                <a16:creationId xmlns:a16="http://schemas.microsoft.com/office/drawing/2014/main" id="{B567AB6A-13CD-9EDF-5603-B04D353709A0}"/>
              </a:ext>
            </a:extLst>
          </p:cNvPr>
          <p:cNvSpPr txBox="1"/>
          <p:nvPr/>
        </p:nvSpPr>
        <p:spPr>
          <a:xfrm>
            <a:off x="2462668" y="3105832"/>
            <a:ext cx="726666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AI and harmful behaviours</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34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5545-3F06-E344-123F-0DEE1DE24C0E}"/>
            </a:ext>
          </a:extLst>
        </p:cNvPr>
        <p:cNvGrpSpPr/>
        <p:nvPr/>
      </p:nvGrpSpPr>
      <p:grpSpPr>
        <a:xfrm>
          <a:off x="0" y="0"/>
          <a:ext cx="0" cy="0"/>
          <a:chOff x="0" y="0"/>
          <a:chExt cx="0" cy="0"/>
        </a:xfrm>
      </p:grpSpPr>
      <p:pic>
        <p:nvPicPr>
          <p:cNvPr id="24" name="Picture 23" descr="A yellow rectangle with a white background&#10;&#10;AI-generated content may be incorrect.">
            <a:extLst>
              <a:ext uri="{FF2B5EF4-FFF2-40B4-BE49-F238E27FC236}">
                <a16:creationId xmlns:a16="http://schemas.microsoft.com/office/drawing/2014/main" id="{64C25BE8-0725-3F8C-7520-7ED091587D2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259"/>
            <a:ext cx="12194244" cy="6856741"/>
          </a:xfrm>
          <a:prstGeom prst="rect">
            <a:avLst/>
          </a:prstGeom>
        </p:spPr>
      </p:pic>
      <p:sp>
        <p:nvSpPr>
          <p:cNvPr id="22" name="TextBox 21">
            <a:extLst>
              <a:ext uri="{FF2B5EF4-FFF2-40B4-BE49-F238E27FC236}">
                <a16:creationId xmlns:a16="http://schemas.microsoft.com/office/drawing/2014/main" id="{EF3ED872-86C1-29BF-39B9-1C1606525618}"/>
              </a:ext>
            </a:extLst>
          </p:cNvPr>
          <p:cNvSpPr txBox="1"/>
          <p:nvPr/>
        </p:nvSpPr>
        <p:spPr>
          <a:xfrm>
            <a:off x="970287" y="1786056"/>
            <a:ext cx="9078588" cy="3332194"/>
          </a:xfrm>
          <a:prstGeom prst="rect">
            <a:avLst/>
          </a:prstGeom>
          <a:noFill/>
        </p:spPr>
        <p:txBody>
          <a:bodyPr wrap="square" rtlCol="0">
            <a:spAutoFit/>
          </a:bodyPr>
          <a:lstStyle/>
          <a:p>
            <a:pPr marL="342900" indent="-342900">
              <a:spcBef>
                <a:spcPts val="2000"/>
              </a:spcBef>
              <a:buFont typeface="Arial" panose="020B0604020202020204" pitchFamily="34" charset="0"/>
              <a:buChar char="•"/>
            </a:pPr>
            <a:r>
              <a:rPr lang="en-GB" sz="2120" dirty="0">
                <a:latin typeface="Verdana" panose="020B0604030504040204" pitchFamily="34" charset="0"/>
                <a:ea typeface="Verdana" panose="020B0604030504040204" pitchFamily="34" charset="0"/>
                <a:cs typeface="Verdana" panose="020B0604030504040204" pitchFamily="34" charset="0"/>
              </a:rPr>
              <a:t>I only use AI if I have to because of its environmental impact.</a:t>
            </a:r>
          </a:p>
          <a:p>
            <a:pPr marL="342900" indent="-342900">
              <a:spcBef>
                <a:spcPts val="2000"/>
              </a:spcBef>
              <a:buFont typeface="Arial" panose="020B0604020202020204" pitchFamily="34" charset="0"/>
              <a:buChar char="•"/>
            </a:pPr>
            <a:r>
              <a:rPr lang="en-GB" sz="2120" dirty="0">
                <a:latin typeface="Verdana" panose="020B0604030504040204" pitchFamily="34" charset="0"/>
                <a:ea typeface="Verdana" panose="020B0604030504040204" pitchFamily="34" charset="0"/>
                <a:cs typeface="Verdana" panose="020B0604030504040204" pitchFamily="34" charset="0"/>
              </a:rPr>
              <a:t>AI relies on stolen work.</a:t>
            </a:r>
          </a:p>
          <a:p>
            <a:pPr marL="342900" indent="-342900">
              <a:spcBef>
                <a:spcPts val="2000"/>
              </a:spcBef>
              <a:buFont typeface="Arial" panose="020B0604020202020204" pitchFamily="34" charset="0"/>
              <a:buChar char="•"/>
            </a:pPr>
            <a:r>
              <a:rPr lang="en-GB" sz="2120" dirty="0">
                <a:latin typeface="Verdana" panose="020B0604030504040204" pitchFamily="34" charset="0"/>
                <a:ea typeface="Verdana" panose="020B0604030504040204" pitchFamily="34" charset="0"/>
                <a:cs typeface="Verdana" panose="020B0604030504040204" pitchFamily="34" charset="0"/>
              </a:rPr>
              <a:t>AI allows me to be more productive.</a:t>
            </a:r>
          </a:p>
          <a:p>
            <a:pPr marL="342900" indent="-342900">
              <a:spcBef>
                <a:spcPts val="2000"/>
              </a:spcBef>
              <a:buFont typeface="Arial" panose="020B0604020202020204" pitchFamily="34" charset="0"/>
              <a:buChar char="•"/>
            </a:pPr>
            <a:r>
              <a:rPr lang="en-GB" sz="2120" dirty="0">
                <a:latin typeface="Verdana" panose="020B0604030504040204" pitchFamily="34" charset="0"/>
                <a:ea typeface="Verdana" panose="020B0604030504040204" pitchFamily="34" charset="0"/>
                <a:cs typeface="Verdana" panose="020B0604030504040204" pitchFamily="34" charset="0"/>
              </a:rPr>
              <a:t>AI makes people less creative.</a:t>
            </a:r>
          </a:p>
          <a:p>
            <a:pPr marL="342900" indent="-342900">
              <a:spcBef>
                <a:spcPts val="2000"/>
              </a:spcBef>
              <a:buFont typeface="Arial" panose="020B0604020202020204" pitchFamily="34" charset="0"/>
              <a:buChar char="•"/>
            </a:pPr>
            <a:r>
              <a:rPr lang="en-GB" sz="2120" dirty="0">
                <a:latin typeface="Verdana" panose="020B0604030504040204" pitchFamily="34" charset="0"/>
                <a:ea typeface="Verdana" panose="020B0604030504040204" pitchFamily="34" charset="0"/>
                <a:cs typeface="Verdana" panose="020B0604030504040204" pitchFamily="34" charset="0"/>
              </a:rPr>
              <a:t>I am careful with what information I share with AI models.</a:t>
            </a:r>
          </a:p>
          <a:p>
            <a:pPr marL="342900" indent="-342900">
              <a:spcBef>
                <a:spcPts val="2000"/>
              </a:spcBef>
              <a:buFont typeface="Arial" panose="020B0604020202020204" pitchFamily="34" charset="0"/>
              <a:buChar char="•"/>
            </a:pPr>
            <a:r>
              <a:rPr lang="en-GB" sz="2120" dirty="0">
                <a:latin typeface="Verdana" panose="020B0604030504040204" pitchFamily="34" charset="0"/>
                <a:ea typeface="Verdana" panose="020B0604030504040204" pitchFamily="34" charset="0"/>
                <a:cs typeface="Verdana" panose="020B0604030504040204" pitchFamily="34" charset="0"/>
              </a:rPr>
              <a:t>AI tools are biased.</a:t>
            </a:r>
          </a:p>
        </p:txBody>
      </p:sp>
    </p:spTree>
    <p:extLst>
      <p:ext uri="{BB962C8B-B14F-4D97-AF65-F5344CB8AC3E}">
        <p14:creationId xmlns:p14="http://schemas.microsoft.com/office/powerpoint/2010/main" val="146241519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7E625-FBDC-F595-386F-B8F3CB6AFFA7}"/>
            </a:ext>
          </a:extLst>
        </p:cNvPr>
        <p:cNvGrpSpPr/>
        <p:nvPr/>
      </p:nvGrpSpPr>
      <p:grpSpPr>
        <a:xfrm>
          <a:off x="0" y="0"/>
          <a:ext cx="0" cy="0"/>
          <a:chOff x="0" y="0"/>
          <a:chExt cx="0" cy="0"/>
        </a:xfrm>
      </p:grpSpPr>
      <p:pic>
        <p:nvPicPr>
          <p:cNvPr id="4" name="Picture 3" descr="A yellow rectangle with a white background&#10;&#10;AI-generated content may be incorrect.">
            <a:extLst>
              <a:ext uri="{FF2B5EF4-FFF2-40B4-BE49-F238E27FC236}">
                <a16:creationId xmlns:a16="http://schemas.microsoft.com/office/drawing/2014/main" id="{4EE8E4BB-0053-222B-6DFF-EC46BCE5A3A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3" name="Picture 2" descr="A green rectangular object with black background&#10;&#10;AI-generated content may be incorrect.">
            <a:extLst>
              <a:ext uri="{FF2B5EF4-FFF2-40B4-BE49-F238E27FC236}">
                <a16:creationId xmlns:a16="http://schemas.microsoft.com/office/drawing/2014/main" id="{5731D717-B49C-5233-13DA-DAE30A818CF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697480" y="262890"/>
            <a:ext cx="5886450" cy="1645920"/>
          </a:xfrm>
          <a:prstGeom prst="rect">
            <a:avLst/>
          </a:prstGeom>
        </p:spPr>
      </p:pic>
      <p:pic>
        <p:nvPicPr>
          <p:cNvPr id="6" name="Picture 5" descr="A cartoon of a person with a black background&#10;&#10;AI-generated content may be incorrect.">
            <a:extLst>
              <a:ext uri="{FF2B5EF4-FFF2-40B4-BE49-F238E27FC236}">
                <a16:creationId xmlns:a16="http://schemas.microsoft.com/office/drawing/2014/main" id="{1F910FF0-DC12-F501-04CA-0B9A0494BA2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94062" y="1817783"/>
            <a:ext cx="3448279" cy="4351663"/>
          </a:xfrm>
          <a:prstGeom prst="rect">
            <a:avLst/>
          </a:prstGeom>
        </p:spPr>
      </p:pic>
      <p:sp>
        <p:nvSpPr>
          <p:cNvPr id="15" name="TextBox 14">
            <a:extLst>
              <a:ext uri="{FF2B5EF4-FFF2-40B4-BE49-F238E27FC236}">
                <a16:creationId xmlns:a16="http://schemas.microsoft.com/office/drawing/2014/main" id="{C7F63FDA-09BF-0B72-D369-4D3D90425C22}"/>
              </a:ext>
            </a:extLst>
          </p:cNvPr>
          <p:cNvSpPr txBox="1"/>
          <p:nvPr/>
        </p:nvSpPr>
        <p:spPr>
          <a:xfrm>
            <a:off x="2992820" y="574761"/>
            <a:ext cx="5441401" cy="754053"/>
          </a:xfrm>
          <a:prstGeom prst="rect">
            <a:avLst/>
          </a:prstGeom>
          <a:noFill/>
        </p:spPr>
        <p:txBody>
          <a:bodyPr wrap="square" rtlCol="0">
            <a:spAutoFit/>
          </a:bodyPr>
          <a:lstStyle/>
          <a:p>
            <a:pPr>
              <a:spcBef>
                <a:spcPts val="1200"/>
              </a:spcBef>
            </a:pPr>
            <a:r>
              <a:rPr lang="en-GB" sz="2100" b="1" dirty="0">
                <a:latin typeface="Verdana" panose="020B0604030504040204" pitchFamily="34" charset="0"/>
                <a:ea typeface="Verdana" panose="020B0604030504040204" pitchFamily="34" charset="0"/>
                <a:cs typeface="Verdana" panose="020B0604030504040204" pitchFamily="34" charset="0"/>
              </a:rPr>
              <a:t>I only use AI if I have to because of its environmental impact.</a:t>
            </a:r>
          </a:p>
        </p:txBody>
      </p:sp>
      <p:sp>
        <p:nvSpPr>
          <p:cNvPr id="17" name="TextBox 16">
            <a:extLst>
              <a:ext uri="{FF2B5EF4-FFF2-40B4-BE49-F238E27FC236}">
                <a16:creationId xmlns:a16="http://schemas.microsoft.com/office/drawing/2014/main" id="{D50F5E6F-B014-4F5D-8FBF-A3AC6F9EA64F}"/>
              </a:ext>
            </a:extLst>
          </p:cNvPr>
          <p:cNvSpPr txBox="1"/>
          <p:nvPr/>
        </p:nvSpPr>
        <p:spPr>
          <a:xfrm>
            <a:off x="4403604" y="2494581"/>
            <a:ext cx="6577663" cy="2741776"/>
          </a:xfrm>
          <a:prstGeom prst="rect">
            <a:avLst/>
          </a:prstGeom>
          <a:noFill/>
        </p:spPr>
        <p:txBody>
          <a:bodyPr wrap="square" rtlCol="0">
            <a:spAutoFit/>
          </a:bodyPr>
          <a:lstStyle/>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AI uses a lot of electricity which can </a:t>
            </a:r>
            <a:br>
              <a:rPr lang="en-GB" sz="2150" dirty="0">
                <a:latin typeface="Verdana" panose="020B0604030504040204" pitchFamily="34" charset="0"/>
                <a:ea typeface="Verdana" panose="020B0604030504040204" pitchFamily="34" charset="0"/>
                <a:cs typeface="Verdana" panose="020B0604030504040204" pitchFamily="34" charset="0"/>
              </a:rPr>
            </a:br>
            <a:r>
              <a:rPr lang="en-GB" sz="2150" dirty="0">
                <a:latin typeface="Verdana" panose="020B0604030504040204" pitchFamily="34" charset="0"/>
                <a:ea typeface="Verdana" panose="020B0604030504040204" pitchFamily="34" charset="0"/>
                <a:cs typeface="Verdana" panose="020B0604030504040204" pitchFamily="34" charset="0"/>
              </a:rPr>
              <a:t>cause increased carbon dioxide in the atmosphere. Also, water is needed to cool </a:t>
            </a:r>
            <a:br>
              <a:rPr lang="en-GB" sz="2150" dirty="0">
                <a:latin typeface="Verdana" panose="020B0604030504040204" pitchFamily="34" charset="0"/>
                <a:ea typeface="Verdana" panose="020B0604030504040204" pitchFamily="34" charset="0"/>
                <a:cs typeface="Verdana" panose="020B0604030504040204" pitchFamily="34" charset="0"/>
              </a:rPr>
            </a:br>
            <a:r>
              <a:rPr lang="en-GB" sz="2150" dirty="0">
                <a:latin typeface="Verdana" panose="020B0604030504040204" pitchFamily="34" charset="0"/>
                <a:ea typeface="Verdana" panose="020B0604030504040204" pitchFamily="34" charset="0"/>
                <a:cs typeface="Verdana" panose="020B0604030504040204" pitchFamily="34" charset="0"/>
              </a:rPr>
              <a:t>the hardware used. </a:t>
            </a:r>
          </a:p>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Training and using AI uses more power than typical computing so some people may decide not to use it.</a:t>
            </a:r>
          </a:p>
        </p:txBody>
      </p:sp>
    </p:spTree>
    <p:extLst>
      <p:ext uri="{BB962C8B-B14F-4D97-AF65-F5344CB8AC3E}">
        <p14:creationId xmlns:p14="http://schemas.microsoft.com/office/powerpoint/2010/main" val="21269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42902-F0FA-2A11-2CEB-3A7F2DEF5770}"/>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E536E7A5-083E-F0A8-1033-8AE0F3200A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cartoon of a child&#10;&#10;AI-generated content may be incorrect.">
            <a:extLst>
              <a:ext uri="{FF2B5EF4-FFF2-40B4-BE49-F238E27FC236}">
                <a16:creationId xmlns:a16="http://schemas.microsoft.com/office/drawing/2014/main" id="{83229520-9A77-078E-D53E-80FA12C17FF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3552" y="1586429"/>
            <a:ext cx="3062689" cy="4583017"/>
          </a:xfrm>
          <a:prstGeom prst="rect">
            <a:avLst/>
          </a:prstGeom>
        </p:spPr>
      </p:pic>
      <p:pic>
        <p:nvPicPr>
          <p:cNvPr id="8" name="Picture 7" descr="A green rectangular object with a black background&#10;&#10;AI-generated content may be incorrect.">
            <a:extLst>
              <a:ext uri="{FF2B5EF4-FFF2-40B4-BE49-F238E27FC236}">
                <a16:creationId xmlns:a16="http://schemas.microsoft.com/office/drawing/2014/main" id="{8A760E1A-D307-0634-84B7-5A851459601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780778" y="275572"/>
            <a:ext cx="4534422" cy="1139869"/>
          </a:xfrm>
          <a:prstGeom prst="rect">
            <a:avLst/>
          </a:prstGeom>
        </p:spPr>
      </p:pic>
      <p:sp>
        <p:nvSpPr>
          <p:cNvPr id="10" name="TextBox 9">
            <a:extLst>
              <a:ext uri="{FF2B5EF4-FFF2-40B4-BE49-F238E27FC236}">
                <a16:creationId xmlns:a16="http://schemas.microsoft.com/office/drawing/2014/main" id="{E97EE4D4-C9E7-EEB9-7898-BBAA13E0CF21}"/>
              </a:ext>
            </a:extLst>
          </p:cNvPr>
          <p:cNvSpPr txBox="1"/>
          <p:nvPr/>
        </p:nvSpPr>
        <p:spPr>
          <a:xfrm>
            <a:off x="3001672" y="515110"/>
            <a:ext cx="4125638" cy="415498"/>
          </a:xfrm>
          <a:prstGeom prst="rect">
            <a:avLst/>
          </a:prstGeom>
          <a:noFill/>
        </p:spPr>
        <p:txBody>
          <a:bodyPr wrap="square" rtlCol="0">
            <a:spAutoFit/>
          </a:bodyPr>
          <a:lstStyle/>
          <a:p>
            <a:pPr>
              <a:spcBef>
                <a:spcPts val="1200"/>
              </a:spcBef>
            </a:pPr>
            <a:r>
              <a:rPr lang="en-GB" sz="2100" b="1" dirty="0">
                <a:latin typeface="Verdana" panose="020B0604030504040204" pitchFamily="34" charset="0"/>
                <a:ea typeface="Verdana" panose="020B0604030504040204" pitchFamily="34" charset="0"/>
                <a:cs typeface="Verdana" panose="020B0604030504040204" pitchFamily="34" charset="0"/>
              </a:rPr>
              <a:t>AI relies on stolen work.</a:t>
            </a:r>
          </a:p>
        </p:txBody>
      </p:sp>
      <p:sp>
        <p:nvSpPr>
          <p:cNvPr id="13" name="TextBox 12">
            <a:extLst>
              <a:ext uri="{FF2B5EF4-FFF2-40B4-BE49-F238E27FC236}">
                <a16:creationId xmlns:a16="http://schemas.microsoft.com/office/drawing/2014/main" id="{7F78DFB7-F4E8-A7F7-E1B2-2E94486DF99F}"/>
              </a:ext>
            </a:extLst>
          </p:cNvPr>
          <p:cNvSpPr txBox="1"/>
          <p:nvPr/>
        </p:nvSpPr>
        <p:spPr>
          <a:xfrm>
            <a:off x="4400550" y="2174622"/>
            <a:ext cx="6696076" cy="2741776"/>
          </a:xfrm>
          <a:prstGeom prst="rect">
            <a:avLst/>
          </a:prstGeom>
          <a:noFill/>
        </p:spPr>
        <p:txBody>
          <a:bodyPr wrap="square" rtlCol="0">
            <a:spAutoFit/>
          </a:bodyPr>
          <a:lstStyle/>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AI is trained on data, including art, music and writing. Many artists, musicians, writers and coders have had their work used for this without their permission. </a:t>
            </a:r>
          </a:p>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Some people are upset they didn’t get a choice whether their work would be used, or that they didn’t get any money for their work. </a:t>
            </a:r>
          </a:p>
        </p:txBody>
      </p:sp>
    </p:spTree>
    <p:extLst>
      <p:ext uri="{BB962C8B-B14F-4D97-AF65-F5344CB8AC3E}">
        <p14:creationId xmlns:p14="http://schemas.microsoft.com/office/powerpoint/2010/main" val="260869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23CE4-69A2-FC73-4C4C-4DC49D46212B}"/>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284BAC68-3F98-8934-C853-6EC2CADCB4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4" name="Picture 3" descr="A green rectangular object with a black background&#10;&#10;AI-generated content may be incorrect.">
            <a:extLst>
              <a:ext uri="{FF2B5EF4-FFF2-40B4-BE49-F238E27FC236}">
                <a16:creationId xmlns:a16="http://schemas.microsoft.com/office/drawing/2014/main" id="{436B082D-146A-0D3B-B5A9-4318A5B4614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780778" y="263046"/>
            <a:ext cx="6400800" cy="1177447"/>
          </a:xfrm>
          <a:prstGeom prst="rect">
            <a:avLst/>
          </a:prstGeom>
        </p:spPr>
      </p:pic>
      <p:pic>
        <p:nvPicPr>
          <p:cNvPr id="5" name="Picture 4" descr="A cartoon of a person&#10;&#10;AI-generated content may be incorrect.">
            <a:extLst>
              <a:ext uri="{FF2B5EF4-FFF2-40B4-BE49-F238E27FC236}">
                <a16:creationId xmlns:a16="http://schemas.microsoft.com/office/drawing/2014/main" id="{342B843F-98BD-FE34-B0DE-ED3C6D1A060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46602" y="1762698"/>
            <a:ext cx="2952521" cy="4406747"/>
          </a:xfrm>
          <a:prstGeom prst="rect">
            <a:avLst/>
          </a:prstGeom>
        </p:spPr>
      </p:pic>
      <p:sp>
        <p:nvSpPr>
          <p:cNvPr id="10" name="TextBox 9">
            <a:extLst>
              <a:ext uri="{FF2B5EF4-FFF2-40B4-BE49-F238E27FC236}">
                <a16:creationId xmlns:a16="http://schemas.microsoft.com/office/drawing/2014/main" id="{D2770120-0459-C73B-9E54-970416AFE353}"/>
              </a:ext>
            </a:extLst>
          </p:cNvPr>
          <p:cNvSpPr txBox="1"/>
          <p:nvPr/>
        </p:nvSpPr>
        <p:spPr>
          <a:xfrm>
            <a:off x="4400550" y="2504523"/>
            <a:ext cx="6629400" cy="2080057"/>
          </a:xfrm>
          <a:prstGeom prst="rect">
            <a:avLst/>
          </a:prstGeom>
          <a:noFill/>
        </p:spPr>
        <p:txBody>
          <a:bodyPr wrap="square" rtlCol="0">
            <a:spAutoFit/>
          </a:bodyPr>
          <a:lstStyle/>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AI can save time by helping people complete tasks more quickly. </a:t>
            </a:r>
          </a:p>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However, some people may be concerned that some people may lose their jobs if using AI can replace them. </a:t>
            </a:r>
          </a:p>
        </p:txBody>
      </p:sp>
      <p:sp>
        <p:nvSpPr>
          <p:cNvPr id="11" name="TextBox 10">
            <a:extLst>
              <a:ext uri="{FF2B5EF4-FFF2-40B4-BE49-F238E27FC236}">
                <a16:creationId xmlns:a16="http://schemas.microsoft.com/office/drawing/2014/main" id="{91D91D4D-742F-AD1C-BD29-250ED3E95CF7}"/>
              </a:ext>
            </a:extLst>
          </p:cNvPr>
          <p:cNvSpPr txBox="1"/>
          <p:nvPr/>
        </p:nvSpPr>
        <p:spPr>
          <a:xfrm>
            <a:off x="2994202" y="521902"/>
            <a:ext cx="6166828" cy="415498"/>
          </a:xfrm>
          <a:prstGeom prst="rect">
            <a:avLst/>
          </a:prstGeom>
          <a:noFill/>
        </p:spPr>
        <p:txBody>
          <a:bodyPr wrap="square" rtlCol="0">
            <a:spAutoFit/>
          </a:bodyPr>
          <a:lstStyle/>
          <a:p>
            <a:pPr>
              <a:spcBef>
                <a:spcPts val="1200"/>
              </a:spcBef>
            </a:pPr>
            <a:r>
              <a:rPr lang="en-GB" sz="2100" b="1" dirty="0">
                <a:latin typeface="Verdana" panose="020B0604030504040204" pitchFamily="34" charset="0"/>
                <a:ea typeface="Verdana" panose="020B0604030504040204" pitchFamily="34" charset="0"/>
                <a:cs typeface="Verdana" panose="020B0604030504040204" pitchFamily="34" charset="0"/>
              </a:rPr>
              <a:t>AI allows me to be more productive.</a:t>
            </a:r>
          </a:p>
        </p:txBody>
      </p:sp>
    </p:spTree>
    <p:extLst>
      <p:ext uri="{BB962C8B-B14F-4D97-AF65-F5344CB8AC3E}">
        <p14:creationId xmlns:p14="http://schemas.microsoft.com/office/powerpoint/2010/main" val="359244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6645-B693-EF8A-EDC0-03FADBE6F4BC}"/>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C6500235-9350-BC43-E43A-8B6E270165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8" name="Picture 7" descr="A green rectangular object with a black background&#10;&#10;AI-generated content may be incorrect.">
            <a:extLst>
              <a:ext uri="{FF2B5EF4-FFF2-40B4-BE49-F238E27FC236}">
                <a16:creationId xmlns:a16="http://schemas.microsoft.com/office/drawing/2014/main" id="{ABC26717-E82C-3F8A-9530-C2BD54D5546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845942" y="328422"/>
            <a:ext cx="5496674" cy="1101688"/>
          </a:xfrm>
          <a:prstGeom prst="rect">
            <a:avLst/>
          </a:prstGeom>
        </p:spPr>
      </p:pic>
      <p:pic>
        <p:nvPicPr>
          <p:cNvPr id="5" name="Picture 4" descr="A cartoon of a child in an orange hoodie&#10;&#10;AI-generated content may be incorrect.">
            <a:extLst>
              <a:ext uri="{FF2B5EF4-FFF2-40B4-BE49-F238E27FC236}">
                <a16:creationId xmlns:a16="http://schemas.microsoft.com/office/drawing/2014/main" id="{4DFE211E-C0D3-AEA6-0944-826E1BF2958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79653" y="2247440"/>
            <a:ext cx="2930487" cy="3922005"/>
          </a:xfrm>
          <a:prstGeom prst="rect">
            <a:avLst/>
          </a:prstGeom>
        </p:spPr>
      </p:pic>
      <p:sp>
        <p:nvSpPr>
          <p:cNvPr id="10" name="TextBox 9">
            <a:extLst>
              <a:ext uri="{FF2B5EF4-FFF2-40B4-BE49-F238E27FC236}">
                <a16:creationId xmlns:a16="http://schemas.microsoft.com/office/drawing/2014/main" id="{BAB798A2-AA5F-4C33-2D9C-F7E9A68D6C78}"/>
              </a:ext>
            </a:extLst>
          </p:cNvPr>
          <p:cNvSpPr txBox="1"/>
          <p:nvPr/>
        </p:nvSpPr>
        <p:spPr>
          <a:xfrm>
            <a:off x="4390276" y="2509924"/>
            <a:ext cx="6638926" cy="2410916"/>
          </a:xfrm>
          <a:prstGeom prst="rect">
            <a:avLst/>
          </a:prstGeom>
          <a:noFill/>
        </p:spPr>
        <p:txBody>
          <a:bodyPr wrap="square" rtlCol="0">
            <a:spAutoFit/>
          </a:bodyPr>
          <a:lstStyle/>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Many people find using AI a tool that helps them to complete tasks and give them inspiration. </a:t>
            </a:r>
          </a:p>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However, some researchers suggest that using AI too much can affect how people think and reduce how many ideas they can think of. </a:t>
            </a:r>
          </a:p>
        </p:txBody>
      </p:sp>
      <p:sp>
        <p:nvSpPr>
          <p:cNvPr id="11" name="TextBox 10">
            <a:extLst>
              <a:ext uri="{FF2B5EF4-FFF2-40B4-BE49-F238E27FC236}">
                <a16:creationId xmlns:a16="http://schemas.microsoft.com/office/drawing/2014/main" id="{4B59E802-0712-A500-DFFF-40AAF8AFF9B3}"/>
              </a:ext>
            </a:extLst>
          </p:cNvPr>
          <p:cNvSpPr txBox="1"/>
          <p:nvPr/>
        </p:nvSpPr>
        <p:spPr>
          <a:xfrm>
            <a:off x="3052499" y="566255"/>
            <a:ext cx="5021915" cy="415498"/>
          </a:xfrm>
          <a:prstGeom prst="rect">
            <a:avLst/>
          </a:prstGeom>
          <a:noFill/>
        </p:spPr>
        <p:txBody>
          <a:bodyPr wrap="square" rtlCol="0">
            <a:spAutoFit/>
          </a:bodyPr>
          <a:lstStyle/>
          <a:p>
            <a:pPr>
              <a:spcBef>
                <a:spcPts val="1200"/>
              </a:spcBef>
            </a:pPr>
            <a:r>
              <a:rPr lang="en-GB" sz="2100" b="1" dirty="0">
                <a:latin typeface="Verdana" panose="020B0604030504040204" pitchFamily="34" charset="0"/>
                <a:ea typeface="Verdana" panose="020B0604030504040204" pitchFamily="34" charset="0"/>
                <a:cs typeface="Verdana" panose="020B0604030504040204" pitchFamily="34" charset="0"/>
              </a:rPr>
              <a:t>AI makes people less creative.</a:t>
            </a:r>
          </a:p>
        </p:txBody>
      </p:sp>
    </p:spTree>
    <p:extLst>
      <p:ext uri="{BB962C8B-B14F-4D97-AF65-F5344CB8AC3E}">
        <p14:creationId xmlns:p14="http://schemas.microsoft.com/office/powerpoint/2010/main" val="102205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478C-1DB9-AD25-CFD4-807B7410601C}"/>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449D40F8-CD26-8E8A-54EE-6C27340E54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4" name="Picture 3" descr="A green rectangular object with black background&#10;&#10;AI-generated content may be incorrect.">
            <a:extLst>
              <a:ext uri="{FF2B5EF4-FFF2-40B4-BE49-F238E27FC236}">
                <a16:creationId xmlns:a16="http://schemas.microsoft.com/office/drawing/2014/main" id="{8C444307-F5B8-8ABF-D22B-823BBFB7B4A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753474" y="267128"/>
            <a:ext cx="6226139" cy="1649806"/>
          </a:xfrm>
          <a:prstGeom prst="rect">
            <a:avLst/>
          </a:prstGeom>
        </p:spPr>
      </p:pic>
      <p:pic>
        <p:nvPicPr>
          <p:cNvPr id="5" name="Picture 4" descr="A cartoon of a child&#10;&#10;AI-generated content may be incorrect.">
            <a:extLst>
              <a:ext uri="{FF2B5EF4-FFF2-40B4-BE49-F238E27FC236}">
                <a16:creationId xmlns:a16="http://schemas.microsoft.com/office/drawing/2014/main" id="{1631174B-9EF8-5E6A-F89B-43352B3EC41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178805" y="1916934"/>
            <a:ext cx="2831336" cy="4263529"/>
          </a:xfrm>
          <a:prstGeom prst="rect">
            <a:avLst/>
          </a:prstGeom>
        </p:spPr>
      </p:pic>
      <p:sp>
        <p:nvSpPr>
          <p:cNvPr id="10" name="TextBox 9">
            <a:extLst>
              <a:ext uri="{FF2B5EF4-FFF2-40B4-BE49-F238E27FC236}">
                <a16:creationId xmlns:a16="http://schemas.microsoft.com/office/drawing/2014/main" id="{0D035422-7C86-AAA4-92DA-1F7DDDB5DB28}"/>
              </a:ext>
            </a:extLst>
          </p:cNvPr>
          <p:cNvSpPr txBox="1"/>
          <p:nvPr/>
        </p:nvSpPr>
        <p:spPr>
          <a:xfrm>
            <a:off x="4400550" y="2348005"/>
            <a:ext cx="6896101" cy="2741776"/>
          </a:xfrm>
          <a:prstGeom prst="rect">
            <a:avLst/>
          </a:prstGeom>
          <a:noFill/>
        </p:spPr>
        <p:txBody>
          <a:bodyPr wrap="square" rtlCol="0">
            <a:spAutoFit/>
          </a:bodyPr>
          <a:lstStyle/>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Many AI platforms use information they’ve collected from users to train and improve their AI models. </a:t>
            </a:r>
          </a:p>
          <a:p>
            <a:pPr>
              <a:spcBef>
                <a:spcPts val="2600"/>
              </a:spcBef>
            </a:pPr>
            <a:r>
              <a:rPr lang="en-GB" sz="2150" dirty="0">
                <a:latin typeface="Verdana" panose="020B0604030504040204" pitchFamily="34" charset="0"/>
                <a:ea typeface="Verdana" panose="020B0604030504040204" pitchFamily="34" charset="0"/>
                <a:cs typeface="Verdana" panose="020B0604030504040204" pitchFamily="34" charset="0"/>
              </a:rPr>
              <a:t>However, many people may not consider how their data is being used and it is not always clear. Sometimes, you may be able to adjust your settings around how they use your data.</a:t>
            </a:r>
          </a:p>
        </p:txBody>
      </p:sp>
      <p:sp>
        <p:nvSpPr>
          <p:cNvPr id="11" name="TextBox 10">
            <a:extLst>
              <a:ext uri="{FF2B5EF4-FFF2-40B4-BE49-F238E27FC236}">
                <a16:creationId xmlns:a16="http://schemas.microsoft.com/office/drawing/2014/main" id="{85CE7A56-32BA-F4AF-783F-C572CF1E0DD9}"/>
              </a:ext>
            </a:extLst>
          </p:cNvPr>
          <p:cNvSpPr txBox="1"/>
          <p:nvPr/>
        </p:nvSpPr>
        <p:spPr>
          <a:xfrm>
            <a:off x="3010327" y="574654"/>
            <a:ext cx="5774077" cy="738664"/>
          </a:xfrm>
          <a:prstGeom prst="rect">
            <a:avLst/>
          </a:prstGeom>
          <a:noFill/>
        </p:spPr>
        <p:txBody>
          <a:bodyPr wrap="square" rtlCol="0">
            <a:spAutoFit/>
          </a:bodyPr>
          <a:lstStyle/>
          <a:p>
            <a:pPr>
              <a:spcBef>
                <a:spcPts val="1200"/>
              </a:spcBef>
            </a:pPr>
            <a:r>
              <a:rPr lang="en-GB" sz="2100" b="1" dirty="0">
                <a:latin typeface="Verdana" panose="020B0604030504040204" pitchFamily="34" charset="0"/>
                <a:ea typeface="Verdana" panose="020B0604030504040204" pitchFamily="34" charset="0"/>
                <a:cs typeface="Verdana" panose="020B0604030504040204" pitchFamily="34" charset="0"/>
              </a:rPr>
              <a:t>I am careful with what information I share with AI models.</a:t>
            </a:r>
          </a:p>
        </p:txBody>
      </p:sp>
    </p:spTree>
    <p:extLst>
      <p:ext uri="{BB962C8B-B14F-4D97-AF65-F5344CB8AC3E}">
        <p14:creationId xmlns:p14="http://schemas.microsoft.com/office/powerpoint/2010/main" val="31003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D1AA1-B5CE-A8A4-0BBF-4639717F08E9}"/>
            </a:ext>
          </a:extLst>
        </p:cNvPr>
        <p:cNvGrpSpPr/>
        <p:nvPr/>
      </p:nvGrpSpPr>
      <p:grpSpPr>
        <a:xfrm>
          <a:off x="0" y="0"/>
          <a:ext cx="0" cy="0"/>
          <a:chOff x="0" y="0"/>
          <a:chExt cx="0" cy="0"/>
        </a:xfrm>
      </p:grpSpPr>
      <p:pic>
        <p:nvPicPr>
          <p:cNvPr id="3" name="Picture 2" descr="A yellow rectangle with a white background&#10;&#10;AI-generated content may be incorrect.">
            <a:extLst>
              <a:ext uri="{FF2B5EF4-FFF2-40B4-BE49-F238E27FC236}">
                <a16:creationId xmlns:a16="http://schemas.microsoft.com/office/drawing/2014/main" id="{468EA650-DC5A-0368-4957-71AC824562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2" name="Picture 11" descr="A green rectangular object with black background&#10;&#10;AI-generated content may be incorrect.">
            <a:extLst>
              <a:ext uri="{FF2B5EF4-FFF2-40B4-BE49-F238E27FC236}">
                <a16:creationId xmlns:a16="http://schemas.microsoft.com/office/drawing/2014/main" id="{F109910C-6584-924E-E37E-3F485BDF917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780778" y="288024"/>
            <a:ext cx="3682652" cy="1127417"/>
          </a:xfrm>
          <a:prstGeom prst="rect">
            <a:avLst/>
          </a:prstGeom>
        </p:spPr>
      </p:pic>
      <p:pic>
        <p:nvPicPr>
          <p:cNvPr id="5" name="Picture 4" descr="A cartoon of a child&#10;&#10;AI-generated content may be incorrect.">
            <a:extLst>
              <a:ext uri="{FF2B5EF4-FFF2-40B4-BE49-F238E27FC236}">
                <a16:creationId xmlns:a16="http://schemas.microsoft.com/office/drawing/2014/main" id="{ACCFC081-0600-D217-D354-E2D642F5FFF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200838" y="1861851"/>
            <a:ext cx="2831335" cy="4318612"/>
          </a:xfrm>
          <a:prstGeom prst="rect">
            <a:avLst/>
          </a:prstGeom>
        </p:spPr>
      </p:pic>
      <p:sp>
        <p:nvSpPr>
          <p:cNvPr id="10" name="TextBox 9">
            <a:extLst>
              <a:ext uri="{FF2B5EF4-FFF2-40B4-BE49-F238E27FC236}">
                <a16:creationId xmlns:a16="http://schemas.microsoft.com/office/drawing/2014/main" id="{A15E7526-EA61-92E9-681D-9C4D51A69B53}"/>
              </a:ext>
            </a:extLst>
          </p:cNvPr>
          <p:cNvSpPr txBox="1"/>
          <p:nvPr/>
        </p:nvSpPr>
        <p:spPr>
          <a:xfrm>
            <a:off x="4394835" y="2336168"/>
            <a:ext cx="6382756" cy="2333972"/>
          </a:xfrm>
          <a:prstGeom prst="rect">
            <a:avLst/>
          </a:prstGeom>
          <a:noFill/>
        </p:spPr>
        <p:txBody>
          <a:bodyPr wrap="square" rtlCol="0">
            <a:spAutoFit/>
          </a:bodyPr>
          <a:lstStyle/>
          <a:p>
            <a:pPr>
              <a:spcBef>
                <a:spcPts val="2000"/>
              </a:spcBef>
            </a:pPr>
            <a:r>
              <a:rPr lang="en-GB" sz="2150" dirty="0">
                <a:latin typeface="Verdana" panose="020B0604030504040204" pitchFamily="34" charset="0"/>
                <a:ea typeface="Verdana" panose="020B0604030504040204" pitchFamily="34" charset="0"/>
                <a:cs typeface="Verdana" panose="020B0604030504040204" pitchFamily="34" charset="0"/>
              </a:rPr>
              <a:t>Sometimes AI may show stereotypes, like assuming that a doctor is male. </a:t>
            </a:r>
          </a:p>
          <a:p>
            <a:pPr>
              <a:spcBef>
                <a:spcPts val="2000"/>
              </a:spcBef>
            </a:pPr>
            <a:r>
              <a:rPr lang="en-GB" sz="2150" dirty="0">
                <a:latin typeface="Verdana" panose="020B0604030504040204" pitchFamily="34" charset="0"/>
                <a:ea typeface="Verdana" panose="020B0604030504040204" pitchFamily="34" charset="0"/>
                <a:cs typeface="Verdana" panose="020B0604030504040204" pitchFamily="34" charset="0"/>
              </a:rPr>
              <a:t>If an AI model is trained on biased data, it can take on human biases and then continue these. People interacting with these could then become more biased themselves. </a:t>
            </a:r>
          </a:p>
        </p:txBody>
      </p:sp>
      <p:sp>
        <p:nvSpPr>
          <p:cNvPr id="11" name="TextBox 10">
            <a:extLst>
              <a:ext uri="{FF2B5EF4-FFF2-40B4-BE49-F238E27FC236}">
                <a16:creationId xmlns:a16="http://schemas.microsoft.com/office/drawing/2014/main" id="{A50A4048-7F0A-860A-588C-D336CC6212B1}"/>
              </a:ext>
            </a:extLst>
          </p:cNvPr>
          <p:cNvSpPr txBox="1"/>
          <p:nvPr/>
        </p:nvSpPr>
        <p:spPr>
          <a:xfrm>
            <a:off x="2989486" y="516057"/>
            <a:ext cx="3617054" cy="415498"/>
          </a:xfrm>
          <a:prstGeom prst="rect">
            <a:avLst/>
          </a:prstGeom>
          <a:noFill/>
        </p:spPr>
        <p:txBody>
          <a:bodyPr wrap="square" rtlCol="0">
            <a:spAutoFit/>
          </a:bodyPr>
          <a:lstStyle/>
          <a:p>
            <a:pPr>
              <a:spcBef>
                <a:spcPts val="1200"/>
              </a:spcBef>
            </a:pPr>
            <a:r>
              <a:rPr lang="en-GB" sz="2100" b="1" dirty="0">
                <a:latin typeface="Verdana" panose="020B0604030504040204" pitchFamily="34" charset="0"/>
                <a:ea typeface="Verdana" panose="020B0604030504040204" pitchFamily="34" charset="0"/>
                <a:cs typeface="Verdana" panose="020B0604030504040204" pitchFamily="34" charset="0"/>
              </a:rPr>
              <a:t>AI tools are biased.</a:t>
            </a:r>
          </a:p>
        </p:txBody>
      </p:sp>
    </p:spTree>
    <p:extLst>
      <p:ext uri="{BB962C8B-B14F-4D97-AF65-F5344CB8AC3E}">
        <p14:creationId xmlns:p14="http://schemas.microsoft.com/office/powerpoint/2010/main" val="217597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E0CA0-D9B2-1D62-664C-BF8483A10F52}"/>
            </a:ext>
          </a:extLst>
        </p:cNvPr>
        <p:cNvGrpSpPr/>
        <p:nvPr/>
      </p:nvGrpSpPr>
      <p:grpSpPr>
        <a:xfrm>
          <a:off x="0" y="0"/>
          <a:ext cx="0" cy="0"/>
          <a:chOff x="0" y="0"/>
          <a:chExt cx="0" cy="0"/>
        </a:xfrm>
      </p:grpSpPr>
      <p:pic>
        <p:nvPicPr>
          <p:cNvPr id="21" name="Picture 20" descr="A white rectangle with orange border&#10;&#10;AI-generated content may be incorrect.">
            <a:extLst>
              <a:ext uri="{FF2B5EF4-FFF2-40B4-BE49-F238E27FC236}">
                <a16:creationId xmlns:a16="http://schemas.microsoft.com/office/drawing/2014/main" id="{397F77C6-CFC9-0DC0-F8F5-85C340860C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17" name="TextBox 16">
            <a:extLst>
              <a:ext uri="{FF2B5EF4-FFF2-40B4-BE49-F238E27FC236}">
                <a16:creationId xmlns:a16="http://schemas.microsoft.com/office/drawing/2014/main" id="{2BA8FFEF-CC45-2929-6EFB-657B5CC3E877}"/>
              </a:ext>
            </a:extLst>
          </p:cNvPr>
          <p:cNvSpPr txBox="1"/>
          <p:nvPr/>
        </p:nvSpPr>
        <p:spPr>
          <a:xfrm>
            <a:off x="2082189" y="2320621"/>
            <a:ext cx="8023951" cy="938719"/>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‘Creating an AI image of somebody else isn’t a big deal because it’s not real’</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descr="A black background with two rectangles&#10;&#10;AI-generated content may be incorrect.">
            <a:extLst>
              <a:ext uri="{FF2B5EF4-FFF2-40B4-BE49-F238E27FC236}">
                <a16:creationId xmlns:a16="http://schemas.microsoft.com/office/drawing/2014/main" id="{702E9CF1-3AD3-AD85-D66B-21E253EAEA6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106756" y="3598661"/>
            <a:ext cx="2882749" cy="863170"/>
          </a:xfrm>
          <a:prstGeom prst="rect">
            <a:avLst/>
          </a:prstGeom>
        </p:spPr>
      </p:pic>
      <p:pic>
        <p:nvPicPr>
          <p:cNvPr id="24" name="Picture 23" descr="A black background with two rectangles&#10;&#10;AI-generated content may be incorrect.">
            <a:extLst>
              <a:ext uri="{FF2B5EF4-FFF2-40B4-BE49-F238E27FC236}">
                <a16:creationId xmlns:a16="http://schemas.microsoft.com/office/drawing/2014/main" id="{5FAA663F-071A-4A2A-6CB2-4BA855C4AB0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02496" y="3598661"/>
            <a:ext cx="2853369" cy="863170"/>
          </a:xfrm>
          <a:prstGeom prst="rect">
            <a:avLst/>
          </a:prstGeom>
        </p:spPr>
      </p:pic>
      <p:sp>
        <p:nvSpPr>
          <p:cNvPr id="18" name="TextBox 17">
            <a:extLst>
              <a:ext uri="{FF2B5EF4-FFF2-40B4-BE49-F238E27FC236}">
                <a16:creationId xmlns:a16="http://schemas.microsoft.com/office/drawing/2014/main" id="{FE31670F-690D-76C0-ED8B-7BA0374CC149}"/>
              </a:ext>
            </a:extLst>
          </p:cNvPr>
          <p:cNvSpPr txBox="1"/>
          <p:nvPr/>
        </p:nvSpPr>
        <p:spPr>
          <a:xfrm>
            <a:off x="4219461" y="3763831"/>
            <a:ext cx="1421175" cy="515526"/>
          </a:xfrm>
          <a:prstGeom prst="rect">
            <a:avLst/>
          </a:prstGeom>
          <a:noFill/>
        </p:spPr>
        <p:txBody>
          <a:bodyPr wrap="square" rtlCol="0">
            <a:spAutoFit/>
          </a:bodyPr>
          <a:lstStyle/>
          <a:p>
            <a:pPr algn="ctr"/>
            <a:r>
              <a:rPr lang="en-GB" sz="2750" dirty="0">
                <a:latin typeface="Verdana" panose="020B0604030504040204" pitchFamily="34" charset="0"/>
                <a:ea typeface="Verdana" panose="020B0604030504040204" pitchFamily="34" charset="0"/>
                <a:cs typeface="Verdana" panose="020B0604030504040204" pitchFamily="34" charset="0"/>
              </a:rPr>
              <a:t>AGREE</a:t>
            </a:r>
          </a:p>
        </p:txBody>
      </p:sp>
      <p:sp>
        <p:nvSpPr>
          <p:cNvPr id="19" name="TextBox 18">
            <a:extLst>
              <a:ext uri="{FF2B5EF4-FFF2-40B4-BE49-F238E27FC236}">
                <a16:creationId xmlns:a16="http://schemas.microsoft.com/office/drawing/2014/main" id="{6C141ECC-222C-CFAD-40EC-6F49C22563E7}"/>
              </a:ext>
            </a:extLst>
          </p:cNvPr>
          <p:cNvSpPr txBox="1"/>
          <p:nvPr/>
        </p:nvSpPr>
        <p:spPr>
          <a:xfrm>
            <a:off x="6984695" y="3763831"/>
            <a:ext cx="2071170" cy="515526"/>
          </a:xfrm>
          <a:prstGeom prst="rect">
            <a:avLst/>
          </a:prstGeom>
          <a:noFill/>
        </p:spPr>
        <p:txBody>
          <a:bodyPr wrap="square" rtlCol="0">
            <a:spAutoFit/>
          </a:bodyPr>
          <a:lstStyle/>
          <a:p>
            <a:pPr algn="ctr"/>
            <a:r>
              <a:rPr lang="en-GB" sz="2750" dirty="0">
                <a:latin typeface="Verdana" panose="020B0604030504040204" pitchFamily="34" charset="0"/>
                <a:ea typeface="Verdana" panose="020B0604030504040204" pitchFamily="34" charset="0"/>
                <a:cs typeface="Verdana" panose="020B0604030504040204" pitchFamily="34" charset="0"/>
              </a:rPr>
              <a:t>DISAGREE</a:t>
            </a:r>
          </a:p>
        </p:txBody>
      </p:sp>
      <p:pic>
        <p:nvPicPr>
          <p:cNvPr id="26" name="Picture 25" descr="A screenshot of a video game with Marfa lights in the background&#10;&#10;AI-generated content may be incorrect.">
            <a:extLst>
              <a:ext uri="{FF2B5EF4-FFF2-40B4-BE49-F238E27FC236}">
                <a16:creationId xmlns:a16="http://schemas.microsoft.com/office/drawing/2014/main" id="{11B06997-5796-FE4E-F545-B23405FA87B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547431" y="3702205"/>
            <a:ext cx="672029" cy="671490"/>
          </a:xfrm>
          <a:prstGeom prst="rect">
            <a:avLst/>
          </a:prstGeom>
        </p:spPr>
      </p:pic>
      <p:pic>
        <p:nvPicPr>
          <p:cNvPr id="27" name="Picture 26" descr="A screenshot of a video game with Marfa lights in the background&#10;&#10;AI-generated content may be incorrect.">
            <a:extLst>
              <a:ext uri="{FF2B5EF4-FFF2-40B4-BE49-F238E27FC236}">
                <a16:creationId xmlns:a16="http://schemas.microsoft.com/office/drawing/2014/main" id="{9E8E6F78-3A38-FC8C-31AB-2FF6DEAD205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12665" y="3702205"/>
            <a:ext cx="672029" cy="671490"/>
          </a:xfrm>
          <a:prstGeom prst="rect">
            <a:avLst/>
          </a:prstGeom>
        </p:spPr>
      </p:pic>
    </p:spTree>
    <p:extLst>
      <p:ext uri="{BB962C8B-B14F-4D97-AF65-F5344CB8AC3E}">
        <p14:creationId xmlns:p14="http://schemas.microsoft.com/office/powerpoint/2010/main" val="628438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par>
                                <p:cTn id="11" presetID="32" presetClass="emph" presetSubtype="0" repeatCount="4000" fill="hold" nodeType="withEffect">
                                  <p:stCondLst>
                                    <p:cond delay="5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7B7E-276E-51AB-E218-DEEFD8F5019A}"/>
            </a:ext>
          </a:extLst>
        </p:cNvPr>
        <p:cNvGrpSpPr/>
        <p:nvPr/>
      </p:nvGrpSpPr>
      <p:grpSpPr>
        <a:xfrm>
          <a:off x="0" y="0"/>
          <a:ext cx="0" cy="0"/>
          <a:chOff x="0" y="0"/>
          <a:chExt cx="0" cy="0"/>
        </a:xfrm>
      </p:grpSpPr>
      <p:pic>
        <p:nvPicPr>
          <p:cNvPr id="8" name="Picture 7" descr="A white rectangle with orange border&#10;&#10;AI-generated content may be incorrect.">
            <a:extLst>
              <a:ext uri="{FF2B5EF4-FFF2-40B4-BE49-F238E27FC236}">
                <a16:creationId xmlns:a16="http://schemas.microsoft.com/office/drawing/2014/main" id="{17364095-ADBD-C94A-2A39-A5D75692E6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0" name="Picture 9" descr="A black background with two rectangles&#10;&#10;AI-generated content may be incorrect.">
            <a:extLst>
              <a:ext uri="{FF2B5EF4-FFF2-40B4-BE49-F238E27FC236}">
                <a16:creationId xmlns:a16="http://schemas.microsoft.com/office/drawing/2014/main" id="{122B0F47-E602-1434-A976-92CC53D5ADE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6119" y="4683210"/>
            <a:ext cx="5161007" cy="1569309"/>
          </a:xfrm>
          <a:prstGeom prst="rect">
            <a:avLst/>
          </a:prstGeom>
        </p:spPr>
      </p:pic>
      <p:pic>
        <p:nvPicPr>
          <p:cNvPr id="11" name="Picture 10" descr="A black background with two rectangles&#10;&#10;AI-generated content may be incorrect.">
            <a:extLst>
              <a:ext uri="{FF2B5EF4-FFF2-40B4-BE49-F238E27FC236}">
                <a16:creationId xmlns:a16="http://schemas.microsoft.com/office/drawing/2014/main" id="{7DF28750-E76A-7C44-454C-6336891DE86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64875" y="4683209"/>
            <a:ext cx="5167407" cy="1569309"/>
          </a:xfrm>
          <a:prstGeom prst="rect">
            <a:avLst/>
          </a:prstGeom>
        </p:spPr>
      </p:pic>
      <p:sp>
        <p:nvSpPr>
          <p:cNvPr id="17" name="TextBox 16">
            <a:extLst>
              <a:ext uri="{FF2B5EF4-FFF2-40B4-BE49-F238E27FC236}">
                <a16:creationId xmlns:a16="http://schemas.microsoft.com/office/drawing/2014/main" id="{CA1BF18B-6C82-5A9B-7155-AA0DF69A19C8}"/>
              </a:ext>
            </a:extLst>
          </p:cNvPr>
          <p:cNvSpPr txBox="1"/>
          <p:nvPr/>
        </p:nvSpPr>
        <p:spPr>
          <a:xfrm>
            <a:off x="2082189" y="343231"/>
            <a:ext cx="8023951" cy="515526"/>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Scenario 1</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9D591C79-8D88-D5BD-DC92-AA288396DE4F}"/>
              </a:ext>
            </a:extLst>
          </p:cNvPr>
          <p:cNvSpPr txBox="1"/>
          <p:nvPr/>
        </p:nvSpPr>
        <p:spPr>
          <a:xfrm>
            <a:off x="1136586" y="1620610"/>
            <a:ext cx="9873284" cy="2025170"/>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Megan dreams of becoming a makeup artist, and posts pictures of her own makeup on social media to build her audience and portfolio.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One day, a picture of Megan is posted in a group chat. The image was screenshotted from her profile and had been edited using AI to change her appearance. Other members of the chat were making fun of her.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The picture made Megan feel insecure about herself. </a:t>
            </a:r>
          </a:p>
        </p:txBody>
      </p:sp>
      <p:sp>
        <p:nvSpPr>
          <p:cNvPr id="5" name="TextBox 4">
            <a:extLst>
              <a:ext uri="{FF2B5EF4-FFF2-40B4-BE49-F238E27FC236}">
                <a16:creationId xmlns:a16="http://schemas.microsoft.com/office/drawing/2014/main" id="{CFF9B3B5-271E-17D4-E75A-9DF8E2A6E797}"/>
              </a:ext>
            </a:extLst>
          </p:cNvPr>
          <p:cNvSpPr txBox="1"/>
          <p:nvPr/>
        </p:nvSpPr>
        <p:spPr>
          <a:xfrm>
            <a:off x="1050087" y="5142287"/>
            <a:ext cx="4547522" cy="677108"/>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How might this situation impact Megan now and in the future?</a:t>
            </a:r>
          </a:p>
        </p:txBody>
      </p:sp>
      <p:sp>
        <p:nvSpPr>
          <p:cNvPr id="6" name="TextBox 5">
            <a:extLst>
              <a:ext uri="{FF2B5EF4-FFF2-40B4-BE49-F238E27FC236}">
                <a16:creationId xmlns:a16="http://schemas.microsoft.com/office/drawing/2014/main" id="{ADE54216-02FD-8AD1-2EE2-2C1657246FCA}"/>
              </a:ext>
            </a:extLst>
          </p:cNvPr>
          <p:cNvSpPr txBox="1"/>
          <p:nvPr/>
        </p:nvSpPr>
        <p:spPr>
          <a:xfrm>
            <a:off x="6585914" y="5278214"/>
            <a:ext cx="4547522" cy="384721"/>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What should Megan do next?</a:t>
            </a:r>
          </a:p>
        </p:txBody>
      </p:sp>
    </p:spTree>
    <p:extLst>
      <p:ext uri="{BB962C8B-B14F-4D97-AF65-F5344CB8AC3E}">
        <p14:creationId xmlns:p14="http://schemas.microsoft.com/office/powerpoint/2010/main" val="423435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DA448-C9BB-1A5F-BAF2-1DC447062F58}"/>
            </a:ext>
          </a:extLst>
        </p:cNvPr>
        <p:cNvGrpSpPr/>
        <p:nvPr/>
      </p:nvGrpSpPr>
      <p:grpSpPr>
        <a:xfrm>
          <a:off x="0" y="0"/>
          <a:ext cx="0" cy="0"/>
          <a:chOff x="0" y="0"/>
          <a:chExt cx="0" cy="0"/>
        </a:xfrm>
      </p:grpSpPr>
      <p:pic>
        <p:nvPicPr>
          <p:cNvPr id="8" name="Picture 7" descr="A white rectangle with orange border&#10;&#10;AI-generated content may be incorrect.">
            <a:extLst>
              <a:ext uri="{FF2B5EF4-FFF2-40B4-BE49-F238E27FC236}">
                <a16:creationId xmlns:a16="http://schemas.microsoft.com/office/drawing/2014/main" id="{886E8AD1-7FB5-959C-EC60-F4A6A6A184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0" name="Picture 9" descr="A black background with two rectangles&#10;&#10;AI-generated content may be incorrect.">
            <a:extLst>
              <a:ext uri="{FF2B5EF4-FFF2-40B4-BE49-F238E27FC236}">
                <a16:creationId xmlns:a16="http://schemas.microsoft.com/office/drawing/2014/main" id="{65D4FD61-B8CB-372A-CA82-77FB5D1E0CC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6119" y="4683210"/>
            <a:ext cx="5161007" cy="1569309"/>
          </a:xfrm>
          <a:prstGeom prst="rect">
            <a:avLst/>
          </a:prstGeom>
        </p:spPr>
      </p:pic>
      <p:pic>
        <p:nvPicPr>
          <p:cNvPr id="11" name="Picture 10" descr="A black background with two rectangles&#10;&#10;AI-generated content may be incorrect.">
            <a:extLst>
              <a:ext uri="{FF2B5EF4-FFF2-40B4-BE49-F238E27FC236}">
                <a16:creationId xmlns:a16="http://schemas.microsoft.com/office/drawing/2014/main" id="{F331AF4E-695A-39A8-A0CB-96EC32C87C2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64875" y="4683209"/>
            <a:ext cx="5167407" cy="1569309"/>
          </a:xfrm>
          <a:prstGeom prst="rect">
            <a:avLst/>
          </a:prstGeom>
        </p:spPr>
      </p:pic>
      <p:sp>
        <p:nvSpPr>
          <p:cNvPr id="17" name="TextBox 16">
            <a:extLst>
              <a:ext uri="{FF2B5EF4-FFF2-40B4-BE49-F238E27FC236}">
                <a16:creationId xmlns:a16="http://schemas.microsoft.com/office/drawing/2014/main" id="{D7AFEDDC-7172-4D1A-8648-34F80E8BBBE8}"/>
              </a:ext>
            </a:extLst>
          </p:cNvPr>
          <p:cNvSpPr txBox="1"/>
          <p:nvPr/>
        </p:nvSpPr>
        <p:spPr>
          <a:xfrm>
            <a:off x="2082189" y="343231"/>
            <a:ext cx="8023951" cy="515526"/>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Scenario 2</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78D11D03-04F8-5345-9386-0B0820B88B59}"/>
              </a:ext>
            </a:extLst>
          </p:cNvPr>
          <p:cNvSpPr txBox="1"/>
          <p:nvPr/>
        </p:nvSpPr>
        <p:spPr>
          <a:xfrm>
            <a:off x="1136586" y="1620610"/>
            <a:ext cx="9873284" cy="2566857"/>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Jon receives a new follower request. He finds them very attractive, and they have some mutual friends, so he decides to accept it.</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Jon messages his new follower, and the pair chat back and forth for weeks. They talk about their personal lives and problems, and Jon feels he can trust them. They agree to meet up the next day.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When Jon arrives at their meeting point in the local town centre, he is greeted by a group of young people from school. They had created a fake profile and pictures using AI to catfish Jon and to trick him. </a:t>
            </a:r>
          </a:p>
        </p:txBody>
      </p:sp>
      <p:sp>
        <p:nvSpPr>
          <p:cNvPr id="5" name="TextBox 4">
            <a:extLst>
              <a:ext uri="{FF2B5EF4-FFF2-40B4-BE49-F238E27FC236}">
                <a16:creationId xmlns:a16="http://schemas.microsoft.com/office/drawing/2014/main" id="{F8233B4F-A987-1087-55C3-27325D9AE5DE}"/>
              </a:ext>
            </a:extLst>
          </p:cNvPr>
          <p:cNvSpPr txBox="1"/>
          <p:nvPr/>
        </p:nvSpPr>
        <p:spPr>
          <a:xfrm>
            <a:off x="1050087" y="5142287"/>
            <a:ext cx="4547522" cy="677108"/>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How might this situation impact Jon now and in the future?</a:t>
            </a:r>
          </a:p>
        </p:txBody>
      </p:sp>
      <p:sp>
        <p:nvSpPr>
          <p:cNvPr id="6" name="TextBox 5">
            <a:extLst>
              <a:ext uri="{FF2B5EF4-FFF2-40B4-BE49-F238E27FC236}">
                <a16:creationId xmlns:a16="http://schemas.microsoft.com/office/drawing/2014/main" id="{9E0C8020-3094-1AB1-CF6D-3AAEE1845DBB}"/>
              </a:ext>
            </a:extLst>
          </p:cNvPr>
          <p:cNvSpPr txBox="1"/>
          <p:nvPr/>
        </p:nvSpPr>
        <p:spPr>
          <a:xfrm>
            <a:off x="6585914" y="5278214"/>
            <a:ext cx="4547522" cy="384721"/>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What should Jon do next?</a:t>
            </a:r>
          </a:p>
        </p:txBody>
      </p:sp>
    </p:spTree>
    <p:extLst>
      <p:ext uri="{BB962C8B-B14F-4D97-AF65-F5344CB8AC3E}">
        <p14:creationId xmlns:p14="http://schemas.microsoft.com/office/powerpoint/2010/main" val="8021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0424-F750-CE50-148B-0CE841933AF7}"/>
            </a:ext>
          </a:extLst>
        </p:cNvPr>
        <p:cNvGrpSpPr/>
        <p:nvPr/>
      </p:nvGrpSpPr>
      <p:grpSpPr>
        <a:xfrm>
          <a:off x="0" y="0"/>
          <a:ext cx="0" cy="0"/>
          <a:chOff x="0" y="0"/>
          <a:chExt cx="0" cy="0"/>
        </a:xfrm>
      </p:grpSpPr>
      <p:pic>
        <p:nvPicPr>
          <p:cNvPr id="8" name="Picture 7" descr="A white rectangle with orange border&#10;&#10;AI-generated content may be incorrect.">
            <a:extLst>
              <a:ext uri="{FF2B5EF4-FFF2-40B4-BE49-F238E27FC236}">
                <a16:creationId xmlns:a16="http://schemas.microsoft.com/office/drawing/2014/main" id="{051B4F45-62FB-9195-3D1B-75F6916AF4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0" name="Picture 9" descr="A black background with two rectangles&#10;&#10;AI-generated content may be incorrect.">
            <a:extLst>
              <a:ext uri="{FF2B5EF4-FFF2-40B4-BE49-F238E27FC236}">
                <a16:creationId xmlns:a16="http://schemas.microsoft.com/office/drawing/2014/main" id="{A8342415-2FA9-52E3-F7C2-EA85B5EEC04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6119" y="4683210"/>
            <a:ext cx="5161007" cy="1569309"/>
          </a:xfrm>
          <a:prstGeom prst="rect">
            <a:avLst/>
          </a:prstGeom>
        </p:spPr>
      </p:pic>
      <p:pic>
        <p:nvPicPr>
          <p:cNvPr id="11" name="Picture 10" descr="A black background with two rectangles&#10;&#10;AI-generated content may be incorrect.">
            <a:extLst>
              <a:ext uri="{FF2B5EF4-FFF2-40B4-BE49-F238E27FC236}">
                <a16:creationId xmlns:a16="http://schemas.microsoft.com/office/drawing/2014/main" id="{55D3FEF3-8805-62B3-0E1E-6F88C5A1A68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64875" y="4683209"/>
            <a:ext cx="5167407" cy="1569309"/>
          </a:xfrm>
          <a:prstGeom prst="rect">
            <a:avLst/>
          </a:prstGeom>
        </p:spPr>
      </p:pic>
      <p:sp>
        <p:nvSpPr>
          <p:cNvPr id="17" name="TextBox 16">
            <a:extLst>
              <a:ext uri="{FF2B5EF4-FFF2-40B4-BE49-F238E27FC236}">
                <a16:creationId xmlns:a16="http://schemas.microsoft.com/office/drawing/2014/main" id="{3C59CCB8-35BC-8B3F-57F1-565A830284DE}"/>
              </a:ext>
            </a:extLst>
          </p:cNvPr>
          <p:cNvSpPr txBox="1"/>
          <p:nvPr/>
        </p:nvSpPr>
        <p:spPr>
          <a:xfrm>
            <a:off x="2082189" y="343231"/>
            <a:ext cx="8023951" cy="515526"/>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Scenario 3</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8EE5F4D3-9D50-C466-5CBE-8605DB56438D}"/>
              </a:ext>
            </a:extLst>
          </p:cNvPr>
          <p:cNvSpPr txBox="1"/>
          <p:nvPr/>
        </p:nvSpPr>
        <p:spPr>
          <a:xfrm>
            <a:off x="1136586" y="1620610"/>
            <a:ext cx="9873284" cy="2449901"/>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Ria receives a new message from an unknown number, the message is harmless, so she decides to ignore it.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As the next hour goes by, Ria receives an influx of messages from the unknown number. The messages get increasingly more offensive, and they become very upsetting. Ria tells them to stop, but this makes the messages even worse.</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Ria discovers that somebody had used AI to write and send these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messages quickly.</a:t>
            </a:r>
          </a:p>
        </p:txBody>
      </p:sp>
      <p:sp>
        <p:nvSpPr>
          <p:cNvPr id="5" name="TextBox 4">
            <a:extLst>
              <a:ext uri="{FF2B5EF4-FFF2-40B4-BE49-F238E27FC236}">
                <a16:creationId xmlns:a16="http://schemas.microsoft.com/office/drawing/2014/main" id="{7081BDA7-7760-961F-2837-8D21FF8B839C}"/>
              </a:ext>
            </a:extLst>
          </p:cNvPr>
          <p:cNvSpPr txBox="1"/>
          <p:nvPr/>
        </p:nvSpPr>
        <p:spPr>
          <a:xfrm>
            <a:off x="1050087" y="5142287"/>
            <a:ext cx="4547522" cy="677108"/>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How might this situation impact Ria now and in the future?</a:t>
            </a:r>
          </a:p>
        </p:txBody>
      </p:sp>
      <p:sp>
        <p:nvSpPr>
          <p:cNvPr id="6" name="TextBox 5">
            <a:extLst>
              <a:ext uri="{FF2B5EF4-FFF2-40B4-BE49-F238E27FC236}">
                <a16:creationId xmlns:a16="http://schemas.microsoft.com/office/drawing/2014/main" id="{BB7F6184-25E8-23DB-81FE-65510D9E3356}"/>
              </a:ext>
            </a:extLst>
          </p:cNvPr>
          <p:cNvSpPr txBox="1"/>
          <p:nvPr/>
        </p:nvSpPr>
        <p:spPr>
          <a:xfrm>
            <a:off x="6585914" y="5278214"/>
            <a:ext cx="4547522" cy="384721"/>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What should Ria do next?</a:t>
            </a:r>
          </a:p>
        </p:txBody>
      </p:sp>
    </p:spTree>
    <p:extLst>
      <p:ext uri="{BB962C8B-B14F-4D97-AF65-F5344CB8AC3E}">
        <p14:creationId xmlns:p14="http://schemas.microsoft.com/office/powerpoint/2010/main" val="41215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4240-C4EC-D8E9-B7B2-8D5BCBF7EEE5}"/>
            </a:ext>
          </a:extLst>
        </p:cNvPr>
        <p:cNvGrpSpPr/>
        <p:nvPr/>
      </p:nvGrpSpPr>
      <p:grpSpPr>
        <a:xfrm>
          <a:off x="0" y="0"/>
          <a:ext cx="0" cy="0"/>
          <a:chOff x="0" y="0"/>
          <a:chExt cx="0" cy="0"/>
        </a:xfrm>
      </p:grpSpPr>
      <p:pic>
        <p:nvPicPr>
          <p:cNvPr id="8" name="Picture 7" descr="A white rectangle with orange border&#10;&#10;AI-generated content may be incorrect.">
            <a:extLst>
              <a:ext uri="{FF2B5EF4-FFF2-40B4-BE49-F238E27FC236}">
                <a16:creationId xmlns:a16="http://schemas.microsoft.com/office/drawing/2014/main" id="{6FEE9F93-B6EA-943A-BBA0-E40DB18CF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0" name="Picture 9" descr="A black background with two rectangles&#10;&#10;AI-generated content may be incorrect.">
            <a:extLst>
              <a:ext uri="{FF2B5EF4-FFF2-40B4-BE49-F238E27FC236}">
                <a16:creationId xmlns:a16="http://schemas.microsoft.com/office/drawing/2014/main" id="{69B5D311-31BE-07C5-7669-B2203A6E30C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6119" y="4683210"/>
            <a:ext cx="5161007" cy="1569309"/>
          </a:xfrm>
          <a:prstGeom prst="rect">
            <a:avLst/>
          </a:prstGeom>
        </p:spPr>
      </p:pic>
      <p:pic>
        <p:nvPicPr>
          <p:cNvPr id="11" name="Picture 10" descr="A black background with two rectangles&#10;&#10;AI-generated content may be incorrect.">
            <a:extLst>
              <a:ext uri="{FF2B5EF4-FFF2-40B4-BE49-F238E27FC236}">
                <a16:creationId xmlns:a16="http://schemas.microsoft.com/office/drawing/2014/main" id="{F8402712-EC28-3A1F-117D-B256350CC99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64875" y="4683209"/>
            <a:ext cx="5167407" cy="1569309"/>
          </a:xfrm>
          <a:prstGeom prst="rect">
            <a:avLst/>
          </a:prstGeom>
        </p:spPr>
      </p:pic>
      <p:sp>
        <p:nvSpPr>
          <p:cNvPr id="17" name="TextBox 16">
            <a:extLst>
              <a:ext uri="{FF2B5EF4-FFF2-40B4-BE49-F238E27FC236}">
                <a16:creationId xmlns:a16="http://schemas.microsoft.com/office/drawing/2014/main" id="{F12127CE-0B91-2667-B016-5A598540ECC3}"/>
              </a:ext>
            </a:extLst>
          </p:cNvPr>
          <p:cNvSpPr txBox="1"/>
          <p:nvPr/>
        </p:nvSpPr>
        <p:spPr>
          <a:xfrm>
            <a:off x="2082189" y="343231"/>
            <a:ext cx="8023951" cy="515526"/>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Scenario 4</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A9458916-6EDC-4698-8CDF-9C936A85DA3E}"/>
              </a:ext>
            </a:extLst>
          </p:cNvPr>
          <p:cNvSpPr txBox="1"/>
          <p:nvPr/>
        </p:nvSpPr>
        <p:spPr>
          <a:xfrm>
            <a:off x="1136586" y="1620610"/>
            <a:ext cx="9873284" cy="2566857"/>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While scrolling through a video sharing platform, Mat comes across a video of himself. The video is inappropriate, and contains AI generated footage of Mat doing something he has never done.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The video gradually gains more views overnight, with lots of people sharing it and commenting. He also receives lots of nasty messages about the video from people at school.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He feels embarrassed and alone, as he feels he will get in trouble if he says anything to his parents. </a:t>
            </a:r>
          </a:p>
        </p:txBody>
      </p:sp>
      <p:sp>
        <p:nvSpPr>
          <p:cNvPr id="5" name="TextBox 4">
            <a:extLst>
              <a:ext uri="{FF2B5EF4-FFF2-40B4-BE49-F238E27FC236}">
                <a16:creationId xmlns:a16="http://schemas.microsoft.com/office/drawing/2014/main" id="{96388CF7-1768-CE2F-C215-C38670B97007}"/>
              </a:ext>
            </a:extLst>
          </p:cNvPr>
          <p:cNvSpPr txBox="1"/>
          <p:nvPr/>
        </p:nvSpPr>
        <p:spPr>
          <a:xfrm>
            <a:off x="1050087" y="5142287"/>
            <a:ext cx="4547522" cy="677108"/>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How might this situation impact Mat now and in the future?</a:t>
            </a:r>
          </a:p>
        </p:txBody>
      </p:sp>
      <p:sp>
        <p:nvSpPr>
          <p:cNvPr id="6" name="TextBox 5">
            <a:extLst>
              <a:ext uri="{FF2B5EF4-FFF2-40B4-BE49-F238E27FC236}">
                <a16:creationId xmlns:a16="http://schemas.microsoft.com/office/drawing/2014/main" id="{EDF531A0-C84B-9EEC-FAD4-EF883868C3E5}"/>
              </a:ext>
            </a:extLst>
          </p:cNvPr>
          <p:cNvSpPr txBox="1"/>
          <p:nvPr/>
        </p:nvSpPr>
        <p:spPr>
          <a:xfrm>
            <a:off x="6585914" y="5278214"/>
            <a:ext cx="4547522" cy="384721"/>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What should Mat do next?</a:t>
            </a:r>
          </a:p>
        </p:txBody>
      </p:sp>
    </p:spTree>
    <p:extLst>
      <p:ext uri="{BB962C8B-B14F-4D97-AF65-F5344CB8AC3E}">
        <p14:creationId xmlns:p14="http://schemas.microsoft.com/office/powerpoint/2010/main" val="161763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0C9D3-73BE-2BC0-E7A2-49E75ACAAB19}"/>
            </a:ext>
          </a:extLst>
        </p:cNvPr>
        <p:cNvGrpSpPr/>
        <p:nvPr/>
      </p:nvGrpSpPr>
      <p:grpSpPr>
        <a:xfrm>
          <a:off x="0" y="0"/>
          <a:ext cx="0" cy="0"/>
          <a:chOff x="0" y="0"/>
          <a:chExt cx="0" cy="0"/>
        </a:xfrm>
      </p:grpSpPr>
      <p:pic>
        <p:nvPicPr>
          <p:cNvPr id="8" name="Picture 7" descr="A white rectangle with orange border&#10;&#10;AI-generated content may be incorrect.">
            <a:extLst>
              <a:ext uri="{FF2B5EF4-FFF2-40B4-BE49-F238E27FC236}">
                <a16:creationId xmlns:a16="http://schemas.microsoft.com/office/drawing/2014/main" id="{99BA5347-12A3-6B60-F58A-52B7B58682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0" name="Picture 9" descr="A black background with two rectangles&#10;&#10;AI-generated content may be incorrect.">
            <a:extLst>
              <a:ext uri="{FF2B5EF4-FFF2-40B4-BE49-F238E27FC236}">
                <a16:creationId xmlns:a16="http://schemas.microsoft.com/office/drawing/2014/main" id="{642146B1-F908-FED8-10EA-1576A08131D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6119" y="4683210"/>
            <a:ext cx="5161007" cy="1569309"/>
          </a:xfrm>
          <a:prstGeom prst="rect">
            <a:avLst/>
          </a:prstGeom>
        </p:spPr>
      </p:pic>
      <p:pic>
        <p:nvPicPr>
          <p:cNvPr id="11" name="Picture 10" descr="A black background with two rectangles&#10;&#10;AI-generated content may be incorrect.">
            <a:extLst>
              <a:ext uri="{FF2B5EF4-FFF2-40B4-BE49-F238E27FC236}">
                <a16:creationId xmlns:a16="http://schemas.microsoft.com/office/drawing/2014/main" id="{D212CFA5-148D-A578-9403-1C1A09E6FF6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64875" y="4683209"/>
            <a:ext cx="5167407" cy="1569309"/>
          </a:xfrm>
          <a:prstGeom prst="rect">
            <a:avLst/>
          </a:prstGeom>
        </p:spPr>
      </p:pic>
      <p:sp>
        <p:nvSpPr>
          <p:cNvPr id="17" name="TextBox 16">
            <a:extLst>
              <a:ext uri="{FF2B5EF4-FFF2-40B4-BE49-F238E27FC236}">
                <a16:creationId xmlns:a16="http://schemas.microsoft.com/office/drawing/2014/main" id="{EC00891E-EE2D-99DE-5F53-8B1C53282DE3}"/>
              </a:ext>
            </a:extLst>
          </p:cNvPr>
          <p:cNvSpPr txBox="1"/>
          <p:nvPr/>
        </p:nvSpPr>
        <p:spPr>
          <a:xfrm>
            <a:off x="2082189" y="343231"/>
            <a:ext cx="8023951" cy="515526"/>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Scenario 5</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C4A49106-214D-D02A-CEF7-BCB19639D9A2}"/>
              </a:ext>
            </a:extLst>
          </p:cNvPr>
          <p:cNvSpPr txBox="1"/>
          <p:nvPr/>
        </p:nvSpPr>
        <p:spPr>
          <a:xfrm>
            <a:off x="1136586" y="1620610"/>
            <a:ext cx="9873284" cy="2296013"/>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Gio posts a picture on his social media of himself on holiday, he feels happy with the photo and likes how he looks.</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In the morning, Gio wakes up to find he has received 50 comments on his photo. At first, he feels excited that his photo has got lots of engagement but soon finds out that the comments are all making negative remarks about his appearance.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The comments come from users with strange usernames and are not people he recognises. </a:t>
            </a:r>
          </a:p>
        </p:txBody>
      </p:sp>
      <p:sp>
        <p:nvSpPr>
          <p:cNvPr id="5" name="TextBox 4">
            <a:extLst>
              <a:ext uri="{FF2B5EF4-FFF2-40B4-BE49-F238E27FC236}">
                <a16:creationId xmlns:a16="http://schemas.microsoft.com/office/drawing/2014/main" id="{59A9FE22-3252-E1FB-29A1-D5A6956B7FB7}"/>
              </a:ext>
            </a:extLst>
          </p:cNvPr>
          <p:cNvSpPr txBox="1"/>
          <p:nvPr/>
        </p:nvSpPr>
        <p:spPr>
          <a:xfrm>
            <a:off x="1050087" y="5142287"/>
            <a:ext cx="4547522" cy="677108"/>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How might this situation impact Gio now and in the future?</a:t>
            </a:r>
          </a:p>
        </p:txBody>
      </p:sp>
      <p:sp>
        <p:nvSpPr>
          <p:cNvPr id="6" name="TextBox 5">
            <a:extLst>
              <a:ext uri="{FF2B5EF4-FFF2-40B4-BE49-F238E27FC236}">
                <a16:creationId xmlns:a16="http://schemas.microsoft.com/office/drawing/2014/main" id="{95FB0131-BBB8-0386-D80C-938B7D1D9D20}"/>
              </a:ext>
            </a:extLst>
          </p:cNvPr>
          <p:cNvSpPr txBox="1"/>
          <p:nvPr/>
        </p:nvSpPr>
        <p:spPr>
          <a:xfrm>
            <a:off x="6585914" y="5278214"/>
            <a:ext cx="4547522" cy="384721"/>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What should Gio do next?</a:t>
            </a:r>
          </a:p>
        </p:txBody>
      </p:sp>
    </p:spTree>
    <p:extLst>
      <p:ext uri="{BB962C8B-B14F-4D97-AF65-F5344CB8AC3E}">
        <p14:creationId xmlns:p14="http://schemas.microsoft.com/office/powerpoint/2010/main" val="10188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FDDD9-2B5B-1800-45A1-8075A0DDF431}"/>
            </a:ext>
          </a:extLst>
        </p:cNvPr>
        <p:cNvGrpSpPr/>
        <p:nvPr/>
      </p:nvGrpSpPr>
      <p:grpSpPr>
        <a:xfrm>
          <a:off x="0" y="0"/>
          <a:ext cx="0" cy="0"/>
          <a:chOff x="0" y="0"/>
          <a:chExt cx="0" cy="0"/>
        </a:xfrm>
      </p:grpSpPr>
      <p:pic>
        <p:nvPicPr>
          <p:cNvPr id="8" name="Picture 7" descr="A white rectangle with orange border&#10;&#10;AI-generated content may be incorrect.">
            <a:extLst>
              <a:ext uri="{FF2B5EF4-FFF2-40B4-BE49-F238E27FC236}">
                <a16:creationId xmlns:a16="http://schemas.microsoft.com/office/drawing/2014/main" id="{21B1981E-2E4B-1E10-0F0E-25D8B9F8DB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10" name="Picture 9" descr="A black background with two rectangles&#10;&#10;AI-generated content may be incorrect.">
            <a:extLst>
              <a:ext uri="{FF2B5EF4-FFF2-40B4-BE49-F238E27FC236}">
                <a16:creationId xmlns:a16="http://schemas.microsoft.com/office/drawing/2014/main" id="{A12B8D71-65C7-20FB-FEFF-B15E0CF6495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6119" y="4683210"/>
            <a:ext cx="5161007" cy="1569309"/>
          </a:xfrm>
          <a:prstGeom prst="rect">
            <a:avLst/>
          </a:prstGeom>
        </p:spPr>
      </p:pic>
      <p:pic>
        <p:nvPicPr>
          <p:cNvPr id="11" name="Picture 10" descr="A black background with two rectangles&#10;&#10;AI-generated content may be incorrect.">
            <a:extLst>
              <a:ext uri="{FF2B5EF4-FFF2-40B4-BE49-F238E27FC236}">
                <a16:creationId xmlns:a16="http://schemas.microsoft.com/office/drawing/2014/main" id="{9AB94C4B-7658-3023-F1CF-4D728E40291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64875" y="4683209"/>
            <a:ext cx="5167407" cy="1569309"/>
          </a:xfrm>
          <a:prstGeom prst="rect">
            <a:avLst/>
          </a:prstGeom>
        </p:spPr>
      </p:pic>
      <p:sp>
        <p:nvSpPr>
          <p:cNvPr id="17" name="TextBox 16">
            <a:extLst>
              <a:ext uri="{FF2B5EF4-FFF2-40B4-BE49-F238E27FC236}">
                <a16:creationId xmlns:a16="http://schemas.microsoft.com/office/drawing/2014/main" id="{854E99D8-C6D0-8163-740A-34072E6B07B7}"/>
              </a:ext>
            </a:extLst>
          </p:cNvPr>
          <p:cNvSpPr txBox="1"/>
          <p:nvPr/>
        </p:nvSpPr>
        <p:spPr>
          <a:xfrm>
            <a:off x="2082189" y="343231"/>
            <a:ext cx="8023951" cy="515526"/>
          </a:xfrm>
          <a:prstGeom prst="rect">
            <a:avLst/>
          </a:prstGeom>
          <a:noFill/>
        </p:spPr>
        <p:txBody>
          <a:bodyPr wrap="square" rtlCol="0">
            <a:spAutoFit/>
          </a:bodyPr>
          <a:lstStyle/>
          <a:p>
            <a:pPr algn="ctr"/>
            <a:r>
              <a:rPr lang="en-GB" sz="2750" b="1" dirty="0">
                <a:latin typeface="Verdana" panose="020B0604030504040204" pitchFamily="34" charset="0"/>
                <a:ea typeface="Verdana" panose="020B0604030504040204" pitchFamily="34" charset="0"/>
                <a:cs typeface="Verdana" panose="020B0604030504040204" pitchFamily="34" charset="0"/>
              </a:rPr>
              <a:t>Scenario 6</a:t>
            </a:r>
            <a:endParaRPr lang="en-GB" sz="27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F43C9A2-452F-6C0F-6791-224617AE8C80}"/>
              </a:ext>
            </a:extLst>
          </p:cNvPr>
          <p:cNvSpPr txBox="1"/>
          <p:nvPr/>
        </p:nvSpPr>
        <p:spPr>
          <a:xfrm>
            <a:off x="1136586" y="1620610"/>
            <a:ext cx="9873284" cy="2025170"/>
          </a:xfrm>
          <a:prstGeom prst="rect">
            <a:avLst/>
          </a:prstGeom>
          <a:noFill/>
        </p:spPr>
        <p:txBody>
          <a:bodyPr wrap="square" rtlCol="0">
            <a:spAutoFit/>
          </a:bodyPr>
          <a:lstStyle/>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Billie enjoys playing video games.</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One day, she tries to play her favourite video game and discovers that her account has been banned due to reports of unacceptable behaviour. Billie feels confused, as she has never done any of the things she has been accused of. </a:t>
            </a:r>
          </a:p>
          <a:p>
            <a:pPr>
              <a:spcBef>
                <a:spcPts val="1200"/>
              </a:spcBef>
            </a:pPr>
            <a:r>
              <a:rPr lang="en-GB" sz="1760" dirty="0">
                <a:latin typeface="Verdana" panose="020B0604030504040204" pitchFamily="34" charset="0"/>
                <a:ea typeface="Verdana" panose="020B0604030504040204" pitchFamily="34" charset="0"/>
                <a:cs typeface="Verdana" panose="020B0604030504040204" pitchFamily="34" charset="0"/>
              </a:rPr>
              <a:t>Billie’s friend tells her that people can use AI to create false reports and make them seem as though they are coming from different users. </a:t>
            </a:r>
          </a:p>
        </p:txBody>
      </p:sp>
      <p:sp>
        <p:nvSpPr>
          <p:cNvPr id="5" name="TextBox 4">
            <a:extLst>
              <a:ext uri="{FF2B5EF4-FFF2-40B4-BE49-F238E27FC236}">
                <a16:creationId xmlns:a16="http://schemas.microsoft.com/office/drawing/2014/main" id="{FE3F0881-6FE0-B711-3387-9B679B004DF7}"/>
              </a:ext>
            </a:extLst>
          </p:cNvPr>
          <p:cNvSpPr txBox="1"/>
          <p:nvPr/>
        </p:nvSpPr>
        <p:spPr>
          <a:xfrm>
            <a:off x="1050087" y="5142287"/>
            <a:ext cx="4547522" cy="677108"/>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How might this situation impact Billie now and in the future?</a:t>
            </a:r>
          </a:p>
        </p:txBody>
      </p:sp>
      <p:sp>
        <p:nvSpPr>
          <p:cNvPr id="6" name="TextBox 5">
            <a:extLst>
              <a:ext uri="{FF2B5EF4-FFF2-40B4-BE49-F238E27FC236}">
                <a16:creationId xmlns:a16="http://schemas.microsoft.com/office/drawing/2014/main" id="{7AE489AF-7C72-1A6C-C573-64E3E5B26E7D}"/>
              </a:ext>
            </a:extLst>
          </p:cNvPr>
          <p:cNvSpPr txBox="1"/>
          <p:nvPr/>
        </p:nvSpPr>
        <p:spPr>
          <a:xfrm>
            <a:off x="6585914" y="5278214"/>
            <a:ext cx="4547522" cy="384721"/>
          </a:xfrm>
          <a:prstGeom prst="rect">
            <a:avLst/>
          </a:prstGeom>
          <a:noFill/>
        </p:spPr>
        <p:txBody>
          <a:bodyPr wrap="square" rtlCol="0">
            <a:spAutoFit/>
          </a:bodyPr>
          <a:lstStyle/>
          <a:p>
            <a:pPr>
              <a:spcBef>
                <a:spcPts val="1200"/>
              </a:spcBef>
            </a:pPr>
            <a:r>
              <a:rPr lang="en-GB" sz="1900" b="1" dirty="0">
                <a:latin typeface="Verdana" panose="020B0604030504040204" pitchFamily="34" charset="0"/>
                <a:ea typeface="Verdana" panose="020B0604030504040204" pitchFamily="34" charset="0"/>
                <a:cs typeface="Verdana" panose="020B0604030504040204" pitchFamily="34" charset="0"/>
              </a:rPr>
              <a:t>What should Billie do next?</a:t>
            </a:r>
          </a:p>
        </p:txBody>
      </p:sp>
    </p:spTree>
    <p:extLst>
      <p:ext uri="{BB962C8B-B14F-4D97-AF65-F5344CB8AC3E}">
        <p14:creationId xmlns:p14="http://schemas.microsoft.com/office/powerpoint/2010/main" val="20711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eb0ed02dfb976e432d58e003d28d2427">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e8deaaf8ee20667b8c427ddb52efe15a"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A362F1-8BBC-4875-AF09-25F0E5487AA0}">
  <ds:schemaRefs>
    <ds:schemaRef ds:uri="http://schemas.microsoft.com/sharepoint/v3/contenttype/forms"/>
  </ds:schemaRefs>
</ds:datastoreItem>
</file>

<file path=customXml/itemProps2.xml><?xml version="1.0" encoding="utf-8"?>
<ds:datastoreItem xmlns:ds="http://schemas.openxmlformats.org/officeDocument/2006/customXml" ds:itemID="{8B3BE5D4-216E-42A6-943D-A06C6319252D}">
  <ds:schemaRefs>
    <ds:schemaRef ds:uri="http://schemas.microsoft.com/office/2006/metadata/properties"/>
    <ds:schemaRef ds:uri="http://schemas.microsoft.com/office/infopath/2007/PartnerControls"/>
    <ds:schemaRef ds:uri="d8d6a8a1-ef15-479a-8341-3430bcbf56bb"/>
    <ds:schemaRef ds:uri="d1f14c83-4bde-4bd9-8121-e9caedc9b223"/>
  </ds:schemaRefs>
</ds:datastoreItem>
</file>

<file path=customXml/itemProps3.xml><?xml version="1.0" encoding="utf-8"?>
<ds:datastoreItem xmlns:ds="http://schemas.openxmlformats.org/officeDocument/2006/customXml" ds:itemID="{741334F3-552A-47FB-8E6E-F5390744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a8a1-ef15-479a-8341-3430bcbf56bb"/>
    <ds:schemaRef ds:uri="d1f14c83-4bde-4bd9-8121-e9caedc9b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TotalTime>
  <Words>2028</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Rosie Bromley</cp:lastModifiedBy>
  <cp:revision>9</cp:revision>
  <dcterms:created xsi:type="dcterms:W3CDTF">2025-09-30T17:15:09Z</dcterms:created>
  <dcterms:modified xsi:type="dcterms:W3CDTF">2025-11-26T15:24:05Z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BCB9E8DE-9E67-4A9F-B95A-2F36276AE2D3</vt:lpwstr>
  </property>
  <property fmtid="{D5CDD505-2E9C-101B-9397-08002B2CF9AE}" pid="5" name="ArticulatePath">
    <vt:lpwstr>https://childnetint.sharepoint.com/sites/SID2026Childnet/Shared Documents/Education/Final Resources - Compressed/English/11-14s/2 - Slides for 11 to 14s</vt:lpwstr>
  </property>
</Properties>
</file>