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57" r:id="rId6"/>
    <p:sldId id="258" r:id="rId7"/>
    <p:sldId id="259" r:id="rId8"/>
    <p:sldId id="260" r:id="rId9"/>
    <p:sldId id="262" r:id="rId10"/>
    <p:sldId id="263" r:id="rId11"/>
    <p:sldId id="264" r:id="rId12"/>
    <p:sldId id="265" r:id="rId13"/>
    <p:sldId id="270" r:id="rId14"/>
    <p:sldId id="267" r:id="rId15"/>
    <p:sldId id="272"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9A11F7-E7EE-44EE-A083-D2EA23B2FDB3}" v="1" dt="2025-11-26T15:28:27.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43"/>
    <p:restoredTop sz="46077"/>
  </p:normalViewPr>
  <p:slideViewPr>
    <p:cSldViewPr snapToGrid="0">
      <p:cViewPr varScale="1">
        <p:scale>
          <a:sx n="26" d="100"/>
          <a:sy n="26" d="100"/>
        </p:scale>
        <p:origin x="1960"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70105-51D8-6543-B25E-A2370C0FC6CA}" type="datetimeFigureOut">
              <a:rPr lang="en-GB" smtClean="0"/>
              <a:t>26/11/2025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8E64E8-DE45-3749-B8AB-8824F2378C0A}" type="slidenum">
              <a:rPr lang="en-GB" smtClean="0"/>
              <a:t>‹#›</a:t>
            </a:fld>
            <a:endParaRPr lang="en-GB"/>
          </a:p>
        </p:txBody>
      </p:sp>
    </p:spTree>
    <p:extLst>
      <p:ext uri="{BB962C8B-B14F-4D97-AF65-F5344CB8AC3E}">
        <p14:creationId xmlns:p14="http://schemas.microsoft.com/office/powerpoint/2010/main" val="4126565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seeingai.com/" TargetMode="External"/><Relationship Id="rId3" Type="http://schemas.openxmlformats.org/officeDocument/2006/relationships/hyperlink" Target="https://aiforgood.itu.int/meet-the-winners-for-the-2025-ai-for-good-impact-awards/" TargetMode="External"/><Relationship Id="rId7" Type="http://schemas.openxmlformats.org/officeDocument/2006/relationships/hyperlink" Target="https://www.oracle.com/corporate/pressrelease/ai-smart-hive-networks-101618.html"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aardman.com/interactive/storysign/" TargetMode="External"/><Relationship Id="rId5" Type="http://schemas.openxmlformats.org/officeDocument/2006/relationships/hyperlink" Target="https://worldfishcenter.org/updates/smartcatch-wins-un-prize-ai-innovation-climate-smart-fisheries" TargetMode="External"/><Relationship Id="rId4" Type="http://schemas.openxmlformats.org/officeDocument/2006/relationships/hyperlink" Target="https://hms.harvard.edu/news/ai-tool-decodes-brain-cancers-genome-during-surgery"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Hello, everyone. In today’s assembly, we’re going to be talking about Safer Internet Day.</a:t>
            </a:r>
          </a:p>
          <a:p>
            <a:endParaRPr lang="en-GB" dirty="0"/>
          </a:p>
        </p:txBody>
      </p:sp>
      <p:sp>
        <p:nvSpPr>
          <p:cNvPr id="4" name="Slide Number Placeholder 3"/>
          <p:cNvSpPr>
            <a:spLocks noGrp="1"/>
          </p:cNvSpPr>
          <p:nvPr>
            <p:ph type="sldNum" sz="quarter" idx="5"/>
          </p:nvPr>
        </p:nvSpPr>
        <p:spPr/>
        <p:txBody>
          <a:bodyPr/>
          <a:lstStyle/>
          <a:p>
            <a:fld id="{408E64E8-DE45-3749-B8AB-8824F2378C0A}" type="slidenum">
              <a:rPr lang="en-GB" smtClean="0"/>
              <a:t>2</a:t>
            </a:fld>
            <a:endParaRPr lang="en-GB"/>
          </a:p>
        </p:txBody>
      </p:sp>
    </p:spTree>
    <p:extLst>
      <p:ext uri="{BB962C8B-B14F-4D97-AF65-F5344CB8AC3E}">
        <p14:creationId xmlns:p14="http://schemas.microsoft.com/office/powerpoint/2010/main" val="2155148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young people, you have the </a:t>
            </a:r>
          </a:p>
          <a:p>
            <a:r>
              <a:rPr lang="en-GB" sz="1200" kern="1200" dirty="0">
                <a:solidFill>
                  <a:schemeClr val="tx1"/>
                </a:solidFill>
                <a:effectLst/>
                <a:latin typeface="+mn-lt"/>
                <a:ea typeface="+mn-ea"/>
                <a:cs typeface="+mn-cs"/>
              </a:rPr>
              <a:t>right to express your views, feelings and wishes in all matters affecting you and have these considered and taken seriously.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Artificial intelligence is an evolving technology, which is likely to change all our lives.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This Safer Internet Day, we want to start a conversation about your opinions and experiences of AI technology. Talk to your friends, talk to your family, talk to us at [name of school/setting]… How do you feel about AI? Do you think it’s a force for good? Or do you have concerns? What support would you like to be able to use it safely and responsibly? And what do you think adults need to know about how AI is impacting your lives? </a:t>
            </a: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[Depending on time available, you could choose one of these questions to facilitate a discussion during the assembly]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408E64E8-DE45-3749-B8AB-8824F2378C0A}" type="slidenum">
              <a:rPr lang="en-GB" smtClean="0"/>
              <a:t>11</a:t>
            </a:fld>
            <a:endParaRPr lang="en-GB"/>
          </a:p>
        </p:txBody>
      </p:sp>
    </p:spTree>
    <p:extLst>
      <p:ext uri="{BB962C8B-B14F-4D97-AF65-F5344CB8AC3E}">
        <p14:creationId xmlns:p14="http://schemas.microsoft.com/office/powerpoint/2010/main" val="1462030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 look forward to talking with some of you, and to hearing more about the conversations you have today, and moving forward.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Happy Safer Internet Day!</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408E64E8-DE45-3749-B8AB-8824F2378C0A}" type="slidenum">
              <a:rPr lang="en-GB" smtClean="0"/>
              <a:t>12</a:t>
            </a:fld>
            <a:endParaRPr lang="en-GB"/>
          </a:p>
        </p:txBody>
      </p:sp>
    </p:spTree>
    <p:extLst>
      <p:ext uri="{BB962C8B-B14F-4D97-AF65-F5344CB8AC3E}">
        <p14:creationId xmlns:p14="http://schemas.microsoft.com/office/powerpoint/2010/main" val="2276276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Safer Internet Day is held every February in over 170 different countries. The goal of Safer Internet Day is to call on people across the world to work together to make the internet a safer and better place for all, but especially for young people. In the UK, the UK Safer Internet Centre runs a campaign especially for the day which aims to start a national conversation about using technology safely and positively. Last year, over half of children and young people in the UK heard about the campaign, but it also involves and influences government, charities, police forces and tech companies including social media and gaming platforms. </a:t>
            </a:r>
            <a:r>
              <a:rPr lang="en-GB" dirty="0">
                <a:effectLst/>
              </a:rPr>
              <a:t> </a:t>
            </a:r>
            <a:endParaRPr lang="en-GB" dirty="0"/>
          </a:p>
        </p:txBody>
      </p:sp>
      <p:sp>
        <p:nvSpPr>
          <p:cNvPr id="4" name="Slide Number Placeholder 3"/>
          <p:cNvSpPr>
            <a:spLocks noGrp="1"/>
          </p:cNvSpPr>
          <p:nvPr>
            <p:ph type="sldNum" sz="quarter" idx="5"/>
          </p:nvPr>
        </p:nvSpPr>
        <p:spPr/>
        <p:txBody>
          <a:bodyPr/>
          <a:lstStyle/>
          <a:p>
            <a:fld id="{408E64E8-DE45-3749-B8AB-8824F2378C0A}" type="slidenum">
              <a:rPr lang="en-GB" smtClean="0"/>
              <a:t>3</a:t>
            </a:fld>
            <a:endParaRPr lang="en-GB"/>
          </a:p>
        </p:txBody>
      </p:sp>
    </p:spTree>
    <p:extLst>
      <p:ext uri="{BB962C8B-B14F-4D97-AF65-F5344CB8AC3E}">
        <p14:creationId xmlns:p14="http://schemas.microsoft.com/office/powerpoint/2010/main" val="2452081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fact, in 2025, over 1,700 organisations across the UK delivered activities for the day. It was profiled on national media, including on the BBC and ITV. Young people met with Government Ministers and other organisations including children’s charities and representatives from the tech industry at our event in London. Millions more people engaged with the day online: we saw people across the UK sharing their celebrations on Twitter and Instagram, and over 86,000 young people tested their online safety knowledge with our quizzes. By being part of this assembly, you’re joining countless others in making Safer Internet Day 2026 the biggest yet!</a:t>
            </a:r>
            <a:r>
              <a:rPr lang="en-GB" dirty="0">
                <a:effectLst/>
              </a:rPr>
              <a:t> </a:t>
            </a:r>
            <a:endParaRPr lang="en-GB" dirty="0"/>
          </a:p>
        </p:txBody>
      </p:sp>
      <p:sp>
        <p:nvSpPr>
          <p:cNvPr id="4" name="Slide Number Placeholder 3"/>
          <p:cNvSpPr>
            <a:spLocks noGrp="1"/>
          </p:cNvSpPr>
          <p:nvPr>
            <p:ph type="sldNum" sz="quarter" idx="5"/>
          </p:nvPr>
        </p:nvSpPr>
        <p:spPr/>
        <p:txBody>
          <a:bodyPr/>
          <a:lstStyle/>
          <a:p>
            <a:fld id="{408E64E8-DE45-3749-B8AB-8824F2378C0A}" type="slidenum">
              <a:rPr lang="en-GB" smtClean="0"/>
              <a:t>4</a:t>
            </a:fld>
            <a:endParaRPr lang="en-GB"/>
          </a:p>
        </p:txBody>
      </p:sp>
    </p:spTree>
    <p:extLst>
      <p:ext uri="{BB962C8B-B14F-4D97-AF65-F5344CB8AC3E}">
        <p14:creationId xmlns:p14="http://schemas.microsoft.com/office/powerpoint/2010/main" val="3498061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year, Safer Internet Day is focusing on artificial intelligence or AI. AI is an umbrella term, which means it covers many different things. Generally, AI describes technology and computer systems that have been designed to complete tasks that would have previously required human thinking. </a:t>
            </a:r>
          </a:p>
          <a:p>
            <a:r>
              <a:rPr lang="en-GB" sz="1200"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AI systems may appear to be able to think for themselves, but this is just the way they have been developed. AI is trained or programmed to use data (or information) to complete complex tasks such as recognising patterns, making decisions and generating new content.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How many examples of AI use can you think of? </a:t>
            </a:r>
            <a:r>
              <a:rPr lang="en-GB" sz="1200" i="1" kern="1200" dirty="0">
                <a:solidFill>
                  <a:schemeClr val="tx1"/>
                </a:solidFill>
                <a:effectLst/>
                <a:latin typeface="+mn-lt"/>
                <a:ea typeface="+mn-ea"/>
                <a:cs typeface="+mn-cs"/>
              </a:rPr>
              <a:t>[If appropriate to do so, take responses from learners.]</a:t>
            </a:r>
            <a:r>
              <a:rPr lang="en-GB" dirty="0">
                <a:effectLst/>
              </a:rPr>
              <a:t> </a:t>
            </a:r>
            <a:endParaRPr lang="en-GB" dirty="0"/>
          </a:p>
        </p:txBody>
      </p:sp>
      <p:sp>
        <p:nvSpPr>
          <p:cNvPr id="4" name="Slide Number Placeholder 3"/>
          <p:cNvSpPr>
            <a:spLocks noGrp="1"/>
          </p:cNvSpPr>
          <p:nvPr>
            <p:ph type="sldNum" sz="quarter" idx="5"/>
          </p:nvPr>
        </p:nvSpPr>
        <p:spPr/>
        <p:txBody>
          <a:bodyPr/>
          <a:lstStyle/>
          <a:p>
            <a:fld id="{408E64E8-DE45-3749-B8AB-8824F2378C0A}" type="slidenum">
              <a:rPr lang="en-GB" smtClean="0"/>
              <a:t>5</a:t>
            </a:fld>
            <a:endParaRPr lang="en-GB"/>
          </a:p>
        </p:txBody>
      </p:sp>
    </p:spTree>
    <p:extLst>
      <p:ext uri="{BB962C8B-B14F-4D97-AF65-F5344CB8AC3E}">
        <p14:creationId xmlns:p14="http://schemas.microsoft.com/office/powerpoint/2010/main" val="17790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You might be familiar with how AI is already being used in everyday life, for example powering virtual assistants like Alexa and Siri, on chatbots like Gemini or ChatGPT, or to inform algorithms that recommend content on social media and streaming services. </a:t>
            </a:r>
            <a:r>
              <a:rPr lang="en-GB" sz="1200" u="sng" kern="1200" dirty="0">
                <a:solidFill>
                  <a:schemeClr val="tx1"/>
                </a:solidFill>
                <a:effectLst/>
                <a:latin typeface="+mn-lt"/>
                <a:ea typeface="+mn-ea"/>
                <a:cs typeface="+mn-cs"/>
              </a:rPr>
              <a:t>But did you know AI is being used in lots of other incredible ways?</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AI can prevent environmental crime in the Amazon by helping to detect illegal logging or mining and delivering real-time alerts to stop it.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AI can also be used to guide surgeons on how best to treat brain tumours whilst they are in surgery. The tool can rapidly decode a tumour’s DNA, which normally would take days.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One tool allows fishers to identify and record their catches to make sure they are fishing sustainably using just a photo taken on their phone.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 AI powered app helps deaf children to learn to read by scanning the pages of stories and translating it into sign language.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AI has also been used to analyse honeybee hives to try and prevent the global decline in their populations.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One AI powered app can narrate the world around someone, so the blind and low vision community can have assistance with daily tasks like reading and identifying products. </a:t>
            </a:r>
          </a:p>
          <a:p>
            <a:r>
              <a:rPr lang="en-GB"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hlinkClick r:id="rId3"/>
              </a:rPr>
              <a:t>https://aiforgood.itu.int/meet-the-winners-for-the-2025-ai-for-good-impact-awards/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hlinkClick r:id="rId4"/>
              </a:rPr>
              <a:t>https://hms.harvard.edu/news/ai-tool-decodes-brain-cancers-genome-during-surgery</a:t>
            </a:r>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5"/>
              </a:rPr>
              <a:t>https://worldfishcenter.org/updates/smartcatch-wins-un-prize-ai-innovation-climate-smart-fisheries</a:t>
            </a:r>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6"/>
              </a:rPr>
              <a:t>https://www.aardman.com/interactive/storysign/</a:t>
            </a:r>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7"/>
              </a:rPr>
              <a:t>https://www.oracle.com/corporate/pressrelease/ai-smart-hive-networks-101618.html</a:t>
            </a:r>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8"/>
              </a:rPr>
              <a:t>https://www.seeingai.com/</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References to be added in notes on slides</a:t>
            </a:r>
          </a:p>
          <a:p>
            <a:endParaRPr lang="en-GB" dirty="0"/>
          </a:p>
        </p:txBody>
      </p:sp>
      <p:sp>
        <p:nvSpPr>
          <p:cNvPr id="4" name="Slide Number Placeholder 3"/>
          <p:cNvSpPr>
            <a:spLocks noGrp="1"/>
          </p:cNvSpPr>
          <p:nvPr>
            <p:ph type="sldNum" sz="quarter" idx="5"/>
          </p:nvPr>
        </p:nvSpPr>
        <p:spPr/>
        <p:txBody>
          <a:bodyPr/>
          <a:lstStyle/>
          <a:p>
            <a:fld id="{408E64E8-DE45-3749-B8AB-8824F2378C0A}" type="slidenum">
              <a:rPr lang="en-GB" smtClean="0"/>
              <a:t>6</a:t>
            </a:fld>
            <a:endParaRPr lang="en-GB"/>
          </a:p>
        </p:txBody>
      </p:sp>
    </p:spTree>
    <p:extLst>
      <p:ext uri="{BB962C8B-B14F-4D97-AF65-F5344CB8AC3E}">
        <p14:creationId xmlns:p14="http://schemas.microsoft.com/office/powerpoint/2010/main" val="3556540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However, whilst there are many examples of AI being used for good, lots of people also have concerns about the wider impact of AI technologies, now and in the future. For example:</a:t>
            </a:r>
          </a:p>
          <a:p>
            <a:pPr lvl="0"/>
            <a:r>
              <a:rPr lang="en-GB" sz="1200" kern="1200" dirty="0">
                <a:solidFill>
                  <a:schemeClr val="tx1"/>
                </a:solidFill>
                <a:effectLst/>
                <a:latin typeface="+mn-lt"/>
                <a:ea typeface="+mn-ea"/>
                <a:cs typeface="+mn-cs"/>
              </a:rPr>
              <a:t>Some young people are worried about AI replacing jobs and this making it harder to find employment in the future.</a:t>
            </a:r>
          </a:p>
          <a:p>
            <a:pPr lvl="0"/>
            <a:r>
              <a:rPr lang="en-GB" sz="1200" kern="1200" dirty="0">
                <a:solidFill>
                  <a:schemeClr val="tx1"/>
                </a:solidFill>
                <a:effectLst/>
                <a:latin typeface="+mn-lt"/>
                <a:ea typeface="+mn-ea"/>
                <a:cs typeface="+mn-cs"/>
              </a:rPr>
              <a:t>Schools and universities are concerned that students may be using AI to write essays or produce coursework, which will also impact their own skill development.</a:t>
            </a:r>
          </a:p>
          <a:p>
            <a:pPr lvl="0"/>
            <a:r>
              <a:rPr lang="en-GB" sz="1200" kern="1200" dirty="0">
                <a:solidFill>
                  <a:schemeClr val="tx1"/>
                </a:solidFill>
                <a:effectLst/>
                <a:latin typeface="+mn-lt"/>
                <a:ea typeface="+mn-ea"/>
                <a:cs typeface="+mn-cs"/>
              </a:rPr>
              <a:t>Some people have been the victim of deepfakes – using AI technology to generate realistic videos that show things that never actually happened. </a:t>
            </a:r>
          </a:p>
          <a:p>
            <a:pPr lvl="0"/>
            <a:r>
              <a:rPr lang="en-GB" sz="1200" kern="1200" dirty="0">
                <a:solidFill>
                  <a:schemeClr val="tx1"/>
                </a:solidFill>
                <a:effectLst/>
                <a:latin typeface="+mn-lt"/>
                <a:ea typeface="+mn-ea"/>
                <a:cs typeface="+mn-cs"/>
              </a:rPr>
              <a:t>Children’s charities and mental health professionals are worried about the use of AI chatbots to seek medical or mental health advice, which may not be safe or accurate.</a:t>
            </a:r>
          </a:p>
          <a:p>
            <a:pPr lvl="0"/>
            <a:r>
              <a:rPr lang="en-GB" sz="1200" kern="1200" dirty="0">
                <a:solidFill>
                  <a:schemeClr val="tx1"/>
                </a:solidFill>
                <a:effectLst/>
                <a:latin typeface="+mn-lt"/>
                <a:ea typeface="+mn-ea"/>
                <a:cs typeface="+mn-cs"/>
              </a:rPr>
              <a:t>Some people are worried about the resources AI technology uses and the long-term environmental impact this might have.</a:t>
            </a:r>
          </a:p>
          <a:p>
            <a:endParaRPr lang="en-GB" dirty="0"/>
          </a:p>
        </p:txBody>
      </p:sp>
      <p:sp>
        <p:nvSpPr>
          <p:cNvPr id="4" name="Slide Number Placeholder 3"/>
          <p:cNvSpPr>
            <a:spLocks noGrp="1"/>
          </p:cNvSpPr>
          <p:nvPr>
            <p:ph type="sldNum" sz="quarter" idx="5"/>
          </p:nvPr>
        </p:nvSpPr>
        <p:spPr/>
        <p:txBody>
          <a:bodyPr/>
          <a:lstStyle/>
          <a:p>
            <a:fld id="{408E64E8-DE45-3749-B8AB-8824F2378C0A}" type="slidenum">
              <a:rPr lang="en-GB" smtClean="0"/>
              <a:t>7</a:t>
            </a:fld>
            <a:endParaRPr lang="en-GB"/>
          </a:p>
        </p:txBody>
      </p:sp>
    </p:spTree>
    <p:extLst>
      <p:ext uri="{BB962C8B-B14F-4D97-AF65-F5344CB8AC3E}">
        <p14:creationId xmlns:p14="http://schemas.microsoft.com/office/powerpoint/2010/main" val="605527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individuals, we all have the right to decide the extent to which we want to engage with AI technologies.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Some people might want to build a career out of developing or using AI.</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Some people might interact with it less frequently, only using it if they have a specific task it can help with.</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And some people may choose not to use it all. However much you decide to use AI, all of these are normal and valid choices. </a:t>
            </a:r>
          </a:p>
          <a:p>
            <a:endParaRPr lang="en-GB" dirty="0"/>
          </a:p>
        </p:txBody>
      </p:sp>
      <p:sp>
        <p:nvSpPr>
          <p:cNvPr id="4" name="Slide Number Placeholder 3"/>
          <p:cNvSpPr>
            <a:spLocks noGrp="1"/>
          </p:cNvSpPr>
          <p:nvPr>
            <p:ph type="sldNum" sz="quarter" idx="5"/>
          </p:nvPr>
        </p:nvSpPr>
        <p:spPr/>
        <p:txBody>
          <a:bodyPr/>
          <a:lstStyle/>
          <a:p>
            <a:fld id="{408E64E8-DE45-3749-B8AB-8824F2378C0A}" type="slidenum">
              <a:rPr lang="en-GB" smtClean="0"/>
              <a:t>8</a:t>
            </a:fld>
            <a:endParaRPr lang="en-GB"/>
          </a:p>
        </p:txBody>
      </p:sp>
    </p:spTree>
    <p:extLst>
      <p:ext uri="{BB962C8B-B14F-4D97-AF65-F5344CB8AC3E}">
        <p14:creationId xmlns:p14="http://schemas.microsoft.com/office/powerpoint/2010/main" val="2624856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And if you are using AI, it’s important to remember that as with any technology, we all have a duty to use it safely and responsibly.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What does safe and responsible use of AI technology mean? How do you decide?</a:t>
            </a:r>
          </a:p>
          <a:p>
            <a:r>
              <a:rPr lang="en-GB" sz="1200" i="1" kern="1200" dirty="0">
                <a:solidFill>
                  <a:schemeClr val="tx1"/>
                </a:solidFill>
                <a:effectLst/>
                <a:latin typeface="+mn-lt"/>
                <a:ea typeface="+mn-ea"/>
                <a:cs typeface="+mn-cs"/>
              </a:rPr>
              <a:t>[Take answers from learners if appropriate to do so. Click to reveal answers]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It means thinking about how your use of AI might make other people feel. Even something intended as a joke could be harmful or upsetting.</a:t>
            </a:r>
          </a:p>
          <a:p>
            <a:pPr lvl="0"/>
            <a:r>
              <a:rPr lang="en-GB" sz="1200" kern="1200" dirty="0">
                <a:solidFill>
                  <a:schemeClr val="tx1"/>
                </a:solidFill>
                <a:effectLst/>
                <a:latin typeface="+mn-lt"/>
                <a:ea typeface="+mn-ea"/>
                <a:cs typeface="+mn-cs"/>
              </a:rPr>
              <a:t>It means understanding consent, and only using AI in a way that other people consent to as well as considering what your own boundaries are.</a:t>
            </a:r>
          </a:p>
          <a:p>
            <a:pPr lvl="0"/>
            <a:r>
              <a:rPr lang="en-GB" sz="1200" kern="1200" dirty="0">
                <a:solidFill>
                  <a:schemeClr val="tx1"/>
                </a:solidFill>
                <a:effectLst/>
                <a:latin typeface="+mn-lt"/>
                <a:ea typeface="+mn-ea"/>
                <a:cs typeface="+mn-cs"/>
              </a:rPr>
              <a:t>It means thinking critically about the content or information AI gives you. It may not always be reliable or accurate.</a:t>
            </a:r>
          </a:p>
          <a:p>
            <a:pPr lvl="0"/>
            <a:r>
              <a:rPr lang="en-GB" sz="1200" kern="1200" dirty="0">
                <a:solidFill>
                  <a:schemeClr val="tx1"/>
                </a:solidFill>
                <a:effectLst/>
                <a:latin typeface="+mn-lt"/>
                <a:ea typeface="+mn-ea"/>
                <a:cs typeface="+mn-cs"/>
              </a:rPr>
              <a:t>It means learning about and reflecting on the ethics of AI, and deciding how you feel about its wider impacts on society.</a:t>
            </a:r>
          </a:p>
          <a:p>
            <a:pPr lvl="0"/>
            <a:r>
              <a:rPr lang="en-GB" sz="1200" kern="1200" dirty="0">
                <a:solidFill>
                  <a:schemeClr val="tx1"/>
                </a:solidFill>
                <a:effectLst/>
                <a:latin typeface="+mn-lt"/>
                <a:ea typeface="+mn-ea"/>
                <a:cs typeface="+mn-cs"/>
              </a:rPr>
              <a:t>It means reflecting on how use of AI impacts your wellbeing, and where you may feel attached to or reliant on an AI tool.</a:t>
            </a:r>
          </a:p>
          <a:p>
            <a:pPr lvl="0"/>
            <a:r>
              <a:rPr lang="en-GB" sz="1200" kern="1200" dirty="0">
                <a:solidFill>
                  <a:schemeClr val="tx1"/>
                </a:solidFill>
                <a:effectLst/>
                <a:latin typeface="+mn-lt"/>
                <a:ea typeface="+mn-ea"/>
                <a:cs typeface="+mn-cs"/>
              </a:rPr>
              <a:t>It means knowing where to get help, if you need it and speaking to a trusted adult if you need support.</a:t>
            </a:r>
          </a:p>
          <a:p>
            <a:endParaRPr lang="en-GB" dirty="0"/>
          </a:p>
        </p:txBody>
      </p:sp>
      <p:sp>
        <p:nvSpPr>
          <p:cNvPr id="4" name="Slide Number Placeholder 3"/>
          <p:cNvSpPr>
            <a:spLocks noGrp="1"/>
          </p:cNvSpPr>
          <p:nvPr>
            <p:ph type="sldNum" sz="quarter" idx="5"/>
          </p:nvPr>
        </p:nvSpPr>
        <p:spPr/>
        <p:txBody>
          <a:bodyPr/>
          <a:lstStyle/>
          <a:p>
            <a:fld id="{408E64E8-DE45-3749-B8AB-8824F2378C0A}" type="slidenum">
              <a:rPr lang="en-GB" smtClean="0"/>
              <a:t>9</a:t>
            </a:fld>
            <a:endParaRPr lang="en-GB"/>
          </a:p>
        </p:txBody>
      </p:sp>
    </p:spTree>
    <p:extLst>
      <p:ext uri="{BB962C8B-B14F-4D97-AF65-F5344CB8AC3E}">
        <p14:creationId xmlns:p14="http://schemas.microsoft.com/office/powerpoint/2010/main" val="3880664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Here at [name of school/setting] we want to make sure you are safe, in all parts of your life. If something you’ve seen online or something that happened online is worrying you or affecting you, please come to us for help and advice. We’ll listen carefully and work with you to decide what the best thing to do next might be.</a:t>
            </a:r>
            <a:r>
              <a:rPr lang="en-GB" sz="1200" strike="sngStrike"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408E64E8-DE45-3749-B8AB-8824F2378C0A}" type="slidenum">
              <a:rPr lang="en-GB" smtClean="0"/>
              <a:t>10</a:t>
            </a:fld>
            <a:endParaRPr lang="en-GB"/>
          </a:p>
        </p:txBody>
      </p:sp>
    </p:spTree>
    <p:extLst>
      <p:ext uri="{BB962C8B-B14F-4D97-AF65-F5344CB8AC3E}">
        <p14:creationId xmlns:p14="http://schemas.microsoft.com/office/powerpoint/2010/main" val="3768120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5228D-2578-10D4-0D96-1FB864C8F54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6D13438-C750-0CF0-AE31-EE9F9DE3E2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5057914-18F4-5C1F-BA51-5617D538F0D9}"/>
              </a:ext>
            </a:extLst>
          </p:cNvPr>
          <p:cNvSpPr>
            <a:spLocks noGrp="1"/>
          </p:cNvSpPr>
          <p:nvPr>
            <p:ph type="dt" sz="half" idx="10"/>
          </p:nvPr>
        </p:nvSpPr>
        <p:spPr/>
        <p:txBody>
          <a:bodyPr/>
          <a:lstStyle/>
          <a:p>
            <a:fld id="{851AC8E4-FE85-A440-9670-76DF30D52AA8}" type="datetimeFigureOut">
              <a:rPr lang="en-GB" smtClean="0"/>
              <a:t>26/11/2025</a:t>
            </a:fld>
            <a:endParaRPr lang="en-GB"/>
          </a:p>
        </p:txBody>
      </p:sp>
      <p:sp>
        <p:nvSpPr>
          <p:cNvPr id="5" name="Footer Placeholder 4">
            <a:extLst>
              <a:ext uri="{FF2B5EF4-FFF2-40B4-BE49-F238E27FC236}">
                <a16:creationId xmlns:a16="http://schemas.microsoft.com/office/drawing/2014/main" id="{CD7EA8A6-8879-1BBA-EA02-1E618E65AF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009704-61DF-FB03-EDE9-E4238F0DEC7C}"/>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3300062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0F1E2-DF40-416E-0187-34E90AA8306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3D4483E-95EB-BC79-8EDE-BF9D25EE0C7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8753B95-DD1C-F39B-DEA2-213C02FA0897}"/>
              </a:ext>
            </a:extLst>
          </p:cNvPr>
          <p:cNvSpPr>
            <a:spLocks noGrp="1"/>
          </p:cNvSpPr>
          <p:nvPr>
            <p:ph type="dt" sz="half" idx="10"/>
          </p:nvPr>
        </p:nvSpPr>
        <p:spPr/>
        <p:txBody>
          <a:bodyPr/>
          <a:lstStyle/>
          <a:p>
            <a:fld id="{851AC8E4-FE85-A440-9670-76DF30D52AA8}" type="datetimeFigureOut">
              <a:rPr lang="en-GB" smtClean="0"/>
              <a:t>26/11/2025</a:t>
            </a:fld>
            <a:endParaRPr lang="en-GB"/>
          </a:p>
        </p:txBody>
      </p:sp>
      <p:sp>
        <p:nvSpPr>
          <p:cNvPr id="5" name="Footer Placeholder 4">
            <a:extLst>
              <a:ext uri="{FF2B5EF4-FFF2-40B4-BE49-F238E27FC236}">
                <a16:creationId xmlns:a16="http://schemas.microsoft.com/office/drawing/2014/main" id="{D9B7ECD6-7D51-94F6-BFB9-A307C62492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105C9A-F192-42FC-5A9A-C659FAE9CCBE}"/>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76471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942D3A-6B43-6992-947C-2B4E9A069D3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02B3853-92FF-B7D3-79B2-4EC7EEE9FEE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6BD0418-5457-A071-05BD-7C7ECAE24D53}"/>
              </a:ext>
            </a:extLst>
          </p:cNvPr>
          <p:cNvSpPr>
            <a:spLocks noGrp="1"/>
          </p:cNvSpPr>
          <p:nvPr>
            <p:ph type="dt" sz="half" idx="10"/>
          </p:nvPr>
        </p:nvSpPr>
        <p:spPr/>
        <p:txBody>
          <a:bodyPr/>
          <a:lstStyle/>
          <a:p>
            <a:fld id="{851AC8E4-FE85-A440-9670-76DF30D52AA8}" type="datetimeFigureOut">
              <a:rPr lang="en-GB" smtClean="0"/>
              <a:t>26/11/2025</a:t>
            </a:fld>
            <a:endParaRPr lang="en-GB"/>
          </a:p>
        </p:txBody>
      </p:sp>
      <p:sp>
        <p:nvSpPr>
          <p:cNvPr id="5" name="Footer Placeholder 4">
            <a:extLst>
              <a:ext uri="{FF2B5EF4-FFF2-40B4-BE49-F238E27FC236}">
                <a16:creationId xmlns:a16="http://schemas.microsoft.com/office/drawing/2014/main" id="{20DFFEFC-D0D6-8A35-3463-5EE0A83355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4531E0-6B85-23BE-38E7-5757A1CB2F04}"/>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528988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52BFA-9799-B337-CC31-11159A8AFA7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3E35248-0017-FE24-498D-BD5821DD9F0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BB33A89-803E-223A-D1B5-7865E78669FB}"/>
              </a:ext>
            </a:extLst>
          </p:cNvPr>
          <p:cNvSpPr>
            <a:spLocks noGrp="1"/>
          </p:cNvSpPr>
          <p:nvPr>
            <p:ph type="dt" sz="half" idx="10"/>
          </p:nvPr>
        </p:nvSpPr>
        <p:spPr/>
        <p:txBody>
          <a:bodyPr/>
          <a:lstStyle/>
          <a:p>
            <a:fld id="{851AC8E4-FE85-A440-9670-76DF30D52AA8}" type="datetimeFigureOut">
              <a:rPr lang="en-GB" smtClean="0"/>
              <a:t>26/11/2025</a:t>
            </a:fld>
            <a:endParaRPr lang="en-GB"/>
          </a:p>
        </p:txBody>
      </p:sp>
      <p:sp>
        <p:nvSpPr>
          <p:cNvPr id="5" name="Footer Placeholder 4">
            <a:extLst>
              <a:ext uri="{FF2B5EF4-FFF2-40B4-BE49-F238E27FC236}">
                <a16:creationId xmlns:a16="http://schemas.microsoft.com/office/drawing/2014/main" id="{322A3FD0-7897-B82B-16E2-A0A9A00B06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CC7ED1-5336-4660-DC6B-1DAB44EE3002}"/>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3021420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C56B3-EEDC-D396-E533-9E3F97EFDC7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24C005D-30A4-81B0-FC3B-CC6808D89D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DD8C7A3-AF40-07B9-D05B-4DC933A1713F}"/>
              </a:ext>
            </a:extLst>
          </p:cNvPr>
          <p:cNvSpPr>
            <a:spLocks noGrp="1"/>
          </p:cNvSpPr>
          <p:nvPr>
            <p:ph type="dt" sz="half" idx="10"/>
          </p:nvPr>
        </p:nvSpPr>
        <p:spPr/>
        <p:txBody>
          <a:bodyPr/>
          <a:lstStyle/>
          <a:p>
            <a:fld id="{851AC8E4-FE85-A440-9670-76DF30D52AA8}" type="datetimeFigureOut">
              <a:rPr lang="en-GB" smtClean="0"/>
              <a:t>26/11/2025</a:t>
            </a:fld>
            <a:endParaRPr lang="en-GB"/>
          </a:p>
        </p:txBody>
      </p:sp>
      <p:sp>
        <p:nvSpPr>
          <p:cNvPr id="5" name="Footer Placeholder 4">
            <a:extLst>
              <a:ext uri="{FF2B5EF4-FFF2-40B4-BE49-F238E27FC236}">
                <a16:creationId xmlns:a16="http://schemas.microsoft.com/office/drawing/2014/main" id="{23EDE55F-C3E8-E23F-4EE9-B0F9F49F4B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4779C7-4D37-C575-7071-A4CAF93D9372}"/>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230996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9D0D5-980F-AEEA-6AAF-998A8256C69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C4A6504-3D0F-BB5D-550E-276AE2C9668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A7A745B-2309-6D05-9C66-7009CE7EC2D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EBC2D71-BA57-F9E1-7C37-E1B672AFE343}"/>
              </a:ext>
            </a:extLst>
          </p:cNvPr>
          <p:cNvSpPr>
            <a:spLocks noGrp="1"/>
          </p:cNvSpPr>
          <p:nvPr>
            <p:ph type="dt" sz="half" idx="10"/>
          </p:nvPr>
        </p:nvSpPr>
        <p:spPr/>
        <p:txBody>
          <a:bodyPr/>
          <a:lstStyle/>
          <a:p>
            <a:fld id="{851AC8E4-FE85-A440-9670-76DF30D52AA8}" type="datetimeFigureOut">
              <a:rPr lang="en-GB" smtClean="0"/>
              <a:t>26/11/2025</a:t>
            </a:fld>
            <a:endParaRPr lang="en-GB"/>
          </a:p>
        </p:txBody>
      </p:sp>
      <p:sp>
        <p:nvSpPr>
          <p:cNvPr id="6" name="Footer Placeholder 5">
            <a:extLst>
              <a:ext uri="{FF2B5EF4-FFF2-40B4-BE49-F238E27FC236}">
                <a16:creationId xmlns:a16="http://schemas.microsoft.com/office/drawing/2014/main" id="{F154D12B-2B6C-2354-1CD2-57269DF7E8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73CECB-59ED-9C7D-1777-8C42F8779183}"/>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425569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E7FD1-0E6E-784A-123B-C6B7F11D5AB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D874E83-4675-CE70-B8BD-908360C201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3DE126D-CA28-F75E-C05E-9743E6C7617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B424911-3148-7673-7B5B-05810441DC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7FD629B-74C7-9A8D-D64F-54E5D63DC84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459A97F-07FB-7531-BF7B-85BEF4446D42}"/>
              </a:ext>
            </a:extLst>
          </p:cNvPr>
          <p:cNvSpPr>
            <a:spLocks noGrp="1"/>
          </p:cNvSpPr>
          <p:nvPr>
            <p:ph type="dt" sz="half" idx="10"/>
          </p:nvPr>
        </p:nvSpPr>
        <p:spPr/>
        <p:txBody>
          <a:bodyPr/>
          <a:lstStyle/>
          <a:p>
            <a:fld id="{851AC8E4-FE85-A440-9670-76DF30D52AA8}" type="datetimeFigureOut">
              <a:rPr lang="en-GB" smtClean="0"/>
              <a:t>26/11/2025</a:t>
            </a:fld>
            <a:endParaRPr lang="en-GB"/>
          </a:p>
        </p:txBody>
      </p:sp>
      <p:sp>
        <p:nvSpPr>
          <p:cNvPr id="8" name="Footer Placeholder 7">
            <a:extLst>
              <a:ext uri="{FF2B5EF4-FFF2-40B4-BE49-F238E27FC236}">
                <a16:creationId xmlns:a16="http://schemas.microsoft.com/office/drawing/2014/main" id="{B5BBFFEA-F63D-0224-B26D-36CDF8C43FE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2A9FBC-14C2-D68E-B59B-B16B951A3A71}"/>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991011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29B3-B8CC-A3F1-3D47-58862B87E49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7FF16FA-3150-50EC-20B6-D5C6C526844B}"/>
              </a:ext>
            </a:extLst>
          </p:cNvPr>
          <p:cNvSpPr>
            <a:spLocks noGrp="1"/>
          </p:cNvSpPr>
          <p:nvPr>
            <p:ph type="dt" sz="half" idx="10"/>
          </p:nvPr>
        </p:nvSpPr>
        <p:spPr/>
        <p:txBody>
          <a:bodyPr/>
          <a:lstStyle/>
          <a:p>
            <a:fld id="{851AC8E4-FE85-A440-9670-76DF30D52AA8}" type="datetimeFigureOut">
              <a:rPr lang="en-GB" smtClean="0"/>
              <a:t>26/11/2025</a:t>
            </a:fld>
            <a:endParaRPr lang="en-GB"/>
          </a:p>
        </p:txBody>
      </p:sp>
      <p:sp>
        <p:nvSpPr>
          <p:cNvPr id="4" name="Footer Placeholder 3">
            <a:extLst>
              <a:ext uri="{FF2B5EF4-FFF2-40B4-BE49-F238E27FC236}">
                <a16:creationId xmlns:a16="http://schemas.microsoft.com/office/drawing/2014/main" id="{5B22F836-851B-C733-F735-7D6D97E7734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3C7AAB-706C-C0FD-3FC4-44CDE5C4C6A6}"/>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2515457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F99586-2473-5DF9-2E18-A9B9788EB2D2}"/>
              </a:ext>
            </a:extLst>
          </p:cNvPr>
          <p:cNvSpPr>
            <a:spLocks noGrp="1"/>
          </p:cNvSpPr>
          <p:nvPr>
            <p:ph type="dt" sz="half" idx="10"/>
          </p:nvPr>
        </p:nvSpPr>
        <p:spPr/>
        <p:txBody>
          <a:bodyPr/>
          <a:lstStyle/>
          <a:p>
            <a:fld id="{851AC8E4-FE85-A440-9670-76DF30D52AA8}" type="datetimeFigureOut">
              <a:rPr lang="en-GB" smtClean="0"/>
              <a:t>26/11/2025</a:t>
            </a:fld>
            <a:endParaRPr lang="en-GB"/>
          </a:p>
        </p:txBody>
      </p:sp>
      <p:sp>
        <p:nvSpPr>
          <p:cNvPr id="3" name="Footer Placeholder 2">
            <a:extLst>
              <a:ext uri="{FF2B5EF4-FFF2-40B4-BE49-F238E27FC236}">
                <a16:creationId xmlns:a16="http://schemas.microsoft.com/office/drawing/2014/main" id="{AACFD77E-FD06-142D-DBCD-620CA4CAFF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AB6968-F5C4-84B4-120F-72EEA1E7265D}"/>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50502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75470-A12D-3C98-A205-710EDA3940B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9F89C2A-9B3E-CC3D-DD15-E815F37ECC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492A04D-0CE0-E5D7-7ADA-0142E638EC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3475B4-00D6-2677-F18E-D697A8D79719}"/>
              </a:ext>
            </a:extLst>
          </p:cNvPr>
          <p:cNvSpPr>
            <a:spLocks noGrp="1"/>
          </p:cNvSpPr>
          <p:nvPr>
            <p:ph type="dt" sz="half" idx="10"/>
          </p:nvPr>
        </p:nvSpPr>
        <p:spPr/>
        <p:txBody>
          <a:bodyPr/>
          <a:lstStyle/>
          <a:p>
            <a:fld id="{851AC8E4-FE85-A440-9670-76DF30D52AA8}" type="datetimeFigureOut">
              <a:rPr lang="en-GB" smtClean="0"/>
              <a:t>26/11/2025</a:t>
            </a:fld>
            <a:endParaRPr lang="en-GB"/>
          </a:p>
        </p:txBody>
      </p:sp>
      <p:sp>
        <p:nvSpPr>
          <p:cNvPr id="6" name="Footer Placeholder 5">
            <a:extLst>
              <a:ext uri="{FF2B5EF4-FFF2-40B4-BE49-F238E27FC236}">
                <a16:creationId xmlns:a16="http://schemas.microsoft.com/office/drawing/2014/main" id="{85D01F22-E8F3-8B35-233B-E96D006736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B18503-199C-793A-678C-51A540B67FDE}"/>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408096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ED7A-4AD4-6505-A665-44489EFB22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59B431F-24A2-37A0-F83F-9B30AAEAC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27EB16C-A3D3-3B8F-DC9E-16B2F4B47C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B09B2EC-E9E2-1840-61BF-A5B66DAFD8DA}"/>
              </a:ext>
            </a:extLst>
          </p:cNvPr>
          <p:cNvSpPr>
            <a:spLocks noGrp="1"/>
          </p:cNvSpPr>
          <p:nvPr>
            <p:ph type="dt" sz="half" idx="10"/>
          </p:nvPr>
        </p:nvSpPr>
        <p:spPr/>
        <p:txBody>
          <a:bodyPr/>
          <a:lstStyle/>
          <a:p>
            <a:fld id="{851AC8E4-FE85-A440-9670-76DF30D52AA8}" type="datetimeFigureOut">
              <a:rPr lang="en-GB" smtClean="0"/>
              <a:t>26/11/2025</a:t>
            </a:fld>
            <a:endParaRPr lang="en-GB"/>
          </a:p>
        </p:txBody>
      </p:sp>
      <p:sp>
        <p:nvSpPr>
          <p:cNvPr id="6" name="Footer Placeholder 5">
            <a:extLst>
              <a:ext uri="{FF2B5EF4-FFF2-40B4-BE49-F238E27FC236}">
                <a16:creationId xmlns:a16="http://schemas.microsoft.com/office/drawing/2014/main" id="{BB55FE94-359B-8D50-5300-9E1D2EF497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7D1612-185B-EA79-C260-66496ACA7626}"/>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3142538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3CA890-E427-85E8-68D9-957F788BA9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C60F697-885B-0AD4-6E97-95BC6F8B16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B04FBB8-DD45-4C6C-CAC7-A056F7FD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1AC8E4-FE85-A440-9670-76DF30D52AA8}" type="datetimeFigureOut">
              <a:rPr lang="en-GB" smtClean="0"/>
              <a:t>26/11/2025</a:t>
            </a:fld>
            <a:endParaRPr lang="en-GB"/>
          </a:p>
        </p:txBody>
      </p:sp>
      <p:sp>
        <p:nvSpPr>
          <p:cNvPr id="5" name="Footer Placeholder 4">
            <a:extLst>
              <a:ext uri="{FF2B5EF4-FFF2-40B4-BE49-F238E27FC236}">
                <a16:creationId xmlns:a16="http://schemas.microsoft.com/office/drawing/2014/main" id="{7EA005F4-07D3-6F4E-898F-D374D85339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EB9B699-A244-C223-B072-2E4014D914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13F903-DD84-3345-8F4D-494C3B2842BA}" type="slidenum">
              <a:rPr lang="en-GB" smtClean="0"/>
              <a:t>‹#›</a:t>
            </a:fld>
            <a:endParaRPr lang="en-GB"/>
          </a:p>
        </p:txBody>
      </p:sp>
    </p:spTree>
    <p:extLst>
      <p:ext uri="{BB962C8B-B14F-4D97-AF65-F5344CB8AC3E}">
        <p14:creationId xmlns:p14="http://schemas.microsoft.com/office/powerpoint/2010/main" val="4173935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10.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7DA2F3-82F3-E97B-E788-12016DBB6214}"/>
              </a:ext>
            </a:extLst>
          </p:cNvPr>
          <p:cNvSpPr txBox="1"/>
          <p:nvPr/>
        </p:nvSpPr>
        <p:spPr>
          <a:xfrm>
            <a:off x="3558309" y="2173778"/>
            <a:ext cx="5237018" cy="523220"/>
          </a:xfrm>
          <a:prstGeom prst="rect">
            <a:avLst/>
          </a:prstGeom>
          <a:noFill/>
        </p:spPr>
        <p:txBody>
          <a:bodyPr wrap="square" rtlCol="0">
            <a:spAutoFit/>
          </a:bodyPr>
          <a:lstStyle/>
          <a:p>
            <a:r>
              <a:rPr lang="en-GB" sz="2800" b="1" dirty="0">
                <a:latin typeface="Verdana" panose="020B0604030504040204" pitchFamily="34" charset="0"/>
                <a:ea typeface="Verdana" panose="020B0604030504040204" pitchFamily="34" charset="0"/>
                <a:cs typeface="Verdana" panose="020B0604030504040204" pitchFamily="34" charset="0"/>
              </a:rPr>
              <a:t>Safer Internet Day 2026</a:t>
            </a:r>
            <a:endParaRPr lang="en-GB" sz="2800"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28710FE4-D3D6-472F-6149-2AB588A55230}"/>
              </a:ext>
            </a:extLst>
          </p:cNvPr>
          <p:cNvSpPr txBox="1"/>
          <p:nvPr/>
        </p:nvSpPr>
        <p:spPr>
          <a:xfrm>
            <a:off x="1802130" y="2726996"/>
            <a:ext cx="8587740" cy="512961"/>
          </a:xfrm>
          <a:prstGeom prst="rect">
            <a:avLst/>
          </a:prstGeom>
          <a:noFill/>
        </p:spPr>
        <p:txBody>
          <a:bodyPr wrap="square" rtlCol="0">
            <a:spAutoFit/>
          </a:bodyPr>
          <a:lstStyle/>
          <a:p>
            <a:pPr algn="ctr">
              <a:lnSpc>
                <a:spcPts val="3560"/>
              </a:lnSpc>
            </a:pPr>
            <a:r>
              <a:rPr lang="en-GB" sz="2800">
                <a:latin typeface="Verdana" panose="020B0604030504040204" pitchFamily="34" charset="0"/>
                <a:ea typeface="Verdana" panose="020B0604030504040204" pitchFamily="34" charset="0"/>
                <a:cs typeface="Verdana" panose="020B0604030504040204" pitchFamily="34" charset="0"/>
              </a:rPr>
              <a:t>Assembly for 11 to 18s</a:t>
            </a:r>
            <a:endParaRPr lang="en-GB" sz="2800"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id="{9B9A0B65-4A69-2215-A0EB-B3F29FD1E5CC}"/>
              </a:ext>
            </a:extLst>
          </p:cNvPr>
          <p:cNvSpPr txBox="1"/>
          <p:nvPr/>
        </p:nvSpPr>
        <p:spPr>
          <a:xfrm>
            <a:off x="1925955" y="3285195"/>
            <a:ext cx="8340090" cy="1436291"/>
          </a:xfrm>
          <a:prstGeom prst="rect">
            <a:avLst/>
          </a:prstGeom>
          <a:noFill/>
        </p:spPr>
        <p:txBody>
          <a:bodyPr wrap="square">
            <a:spAutoFit/>
          </a:bodyPr>
          <a:lstStyle/>
          <a:p>
            <a:pPr algn="ctr">
              <a:lnSpc>
                <a:spcPts val="3560"/>
              </a:lnSpc>
            </a:pPr>
            <a:r>
              <a:rPr lang="en-GB" sz="2800" dirty="0">
                <a:latin typeface="Verdana" panose="020B0604030504040204" pitchFamily="34" charset="0"/>
                <a:ea typeface="Verdana" panose="020B0604030504040204" pitchFamily="34" charset="0"/>
                <a:cs typeface="Verdana" panose="020B0604030504040204" pitchFamily="34" charset="0"/>
              </a:rPr>
              <a:t>Under the slides you can find a script to help with delivery. To print the script, under print settings select print ‘Notes Pages’.</a:t>
            </a:r>
          </a:p>
        </p:txBody>
      </p:sp>
    </p:spTree>
    <p:custDataLst>
      <p:tags r:id="rId1"/>
    </p:custDataLst>
    <p:extLst>
      <p:ext uri="{BB962C8B-B14F-4D97-AF65-F5344CB8AC3E}">
        <p14:creationId xmlns:p14="http://schemas.microsoft.com/office/powerpoint/2010/main" val="106775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7CC68-0EDD-9878-C25A-31E8E315F85B}"/>
            </a:ext>
          </a:extLst>
        </p:cNvPr>
        <p:cNvGrpSpPr/>
        <p:nvPr/>
      </p:nvGrpSpPr>
      <p:grpSpPr>
        <a:xfrm>
          <a:off x="0" y="0"/>
          <a:ext cx="0" cy="0"/>
          <a:chOff x="0" y="0"/>
          <a:chExt cx="0" cy="0"/>
        </a:xfrm>
      </p:grpSpPr>
      <p:pic>
        <p:nvPicPr>
          <p:cNvPr id="13" name="Picture 12" descr="A purple and white background&#10;&#10;AI-generated content may be incorrect.">
            <a:extLst>
              <a:ext uri="{FF2B5EF4-FFF2-40B4-BE49-F238E27FC236}">
                <a16:creationId xmlns:a16="http://schemas.microsoft.com/office/drawing/2014/main" id="{D8FBECEF-0FDE-46B9-187C-E7B249924FE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pic>
        <p:nvPicPr>
          <p:cNvPr id="5" name="Picture 4" descr="A black and white rectangle with a white background&#10;&#10;AI-generated content may be incorrect.">
            <a:extLst>
              <a:ext uri="{FF2B5EF4-FFF2-40B4-BE49-F238E27FC236}">
                <a16:creationId xmlns:a16="http://schemas.microsoft.com/office/drawing/2014/main" id="{DE16D26D-5603-C0BA-235F-FDFC295B9A5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pic>
        <p:nvPicPr>
          <p:cNvPr id="15" name="Picture 14" descr="A black rectangle with white lines&#10;&#10;AI-generated content may be incorrect.">
            <a:extLst>
              <a:ext uri="{FF2B5EF4-FFF2-40B4-BE49-F238E27FC236}">
                <a16:creationId xmlns:a16="http://schemas.microsoft.com/office/drawing/2014/main" id="{19BC644E-4404-792D-3A50-A956D1B8EA3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sp>
        <p:nvSpPr>
          <p:cNvPr id="10" name="TextBox 9">
            <a:extLst>
              <a:ext uri="{FF2B5EF4-FFF2-40B4-BE49-F238E27FC236}">
                <a16:creationId xmlns:a16="http://schemas.microsoft.com/office/drawing/2014/main" id="{1BF4D93C-2A87-FE71-F584-73EBCF9C6AB8}"/>
              </a:ext>
            </a:extLst>
          </p:cNvPr>
          <p:cNvSpPr txBox="1"/>
          <p:nvPr/>
        </p:nvSpPr>
        <p:spPr>
          <a:xfrm>
            <a:off x="2914576" y="2892951"/>
            <a:ext cx="6360606" cy="1631216"/>
          </a:xfrm>
          <a:prstGeom prst="rect">
            <a:avLst/>
          </a:prstGeom>
          <a:noFill/>
        </p:spPr>
        <p:txBody>
          <a:bodyPr wrap="square" rtlCol="0">
            <a:spAutoFit/>
          </a:bodyPr>
          <a:lstStyle/>
          <a:p>
            <a:pPr algn="ctr"/>
            <a:r>
              <a:rPr lang="en-GB" sz="2500" dirty="0">
                <a:latin typeface="Verdana" panose="020B0604030504040204" pitchFamily="34" charset="0"/>
                <a:ea typeface="Verdana" panose="020B0604030504040204" pitchFamily="34" charset="0"/>
                <a:cs typeface="Verdana" panose="020B0604030504040204" pitchFamily="34" charset="0"/>
              </a:rPr>
              <a:t>Note to educators: Add names, words, or even photos to this slide to show learners who they can go to if they have an online safety concern </a:t>
            </a:r>
          </a:p>
        </p:txBody>
      </p:sp>
      <p:sp>
        <p:nvSpPr>
          <p:cNvPr id="11" name="TextBox 10">
            <a:extLst>
              <a:ext uri="{FF2B5EF4-FFF2-40B4-BE49-F238E27FC236}">
                <a16:creationId xmlns:a16="http://schemas.microsoft.com/office/drawing/2014/main" id="{CFB1FD73-1E9C-3AA9-1B78-2D3EFD452C9C}"/>
              </a:ext>
            </a:extLst>
          </p:cNvPr>
          <p:cNvSpPr txBox="1"/>
          <p:nvPr/>
        </p:nvSpPr>
        <p:spPr>
          <a:xfrm>
            <a:off x="-2241" y="1670176"/>
            <a:ext cx="12194241" cy="523220"/>
          </a:xfrm>
          <a:prstGeom prst="rect">
            <a:avLst/>
          </a:prstGeom>
          <a:noFill/>
        </p:spPr>
        <p:txBody>
          <a:bodyPr wrap="square" rtlCol="0">
            <a:spAutoFit/>
          </a:bodyPr>
          <a:lstStyle/>
          <a:p>
            <a:pPr algn="ctr"/>
            <a:r>
              <a:rPr lang="en-GB" sz="2800" b="1" dirty="0">
                <a:latin typeface="Verdana" panose="020B0604030504040204" pitchFamily="34" charset="0"/>
                <a:ea typeface="Verdana" panose="020B0604030504040204" pitchFamily="34" charset="0"/>
                <a:cs typeface="Verdana" panose="020B0604030504040204" pitchFamily="34" charset="0"/>
              </a:rPr>
              <a:t>Getting Help</a:t>
            </a:r>
            <a:endParaRPr lang="en-GB"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106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014C5-9A4F-5C4D-A7AF-DC98B23644BC}"/>
            </a:ext>
          </a:extLst>
        </p:cNvPr>
        <p:cNvGrpSpPr/>
        <p:nvPr/>
      </p:nvGrpSpPr>
      <p:grpSpPr>
        <a:xfrm>
          <a:off x="0" y="0"/>
          <a:ext cx="0" cy="0"/>
          <a:chOff x="0" y="0"/>
          <a:chExt cx="0" cy="0"/>
        </a:xfrm>
      </p:grpSpPr>
      <p:pic>
        <p:nvPicPr>
          <p:cNvPr id="21" name="Picture 20" descr="A purple and white background&#10;&#10;AI-generated content may be incorrect.">
            <a:extLst>
              <a:ext uri="{FF2B5EF4-FFF2-40B4-BE49-F238E27FC236}">
                <a16:creationId xmlns:a16="http://schemas.microsoft.com/office/drawing/2014/main" id="{0BB40C29-D920-FD4D-2D47-C38A14F9ACE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grpSp>
        <p:nvGrpSpPr>
          <p:cNvPr id="5" name="Group 4">
            <a:extLst>
              <a:ext uri="{FF2B5EF4-FFF2-40B4-BE49-F238E27FC236}">
                <a16:creationId xmlns:a16="http://schemas.microsoft.com/office/drawing/2014/main" id="{AC833DC2-71DD-1F7A-5E2A-2CEC28A3B98F}"/>
              </a:ext>
            </a:extLst>
          </p:cNvPr>
          <p:cNvGrpSpPr/>
          <p:nvPr/>
        </p:nvGrpSpPr>
        <p:grpSpPr>
          <a:xfrm>
            <a:off x="1303506" y="291830"/>
            <a:ext cx="3852154" cy="1342417"/>
            <a:chOff x="1303506" y="291830"/>
            <a:chExt cx="3852154" cy="1342417"/>
          </a:xfrm>
        </p:grpSpPr>
        <p:pic>
          <p:nvPicPr>
            <p:cNvPr id="24" name="Picture 23" descr="A screenshot of a chat&#10;&#10;AI-generated content may be incorrect.">
              <a:extLst>
                <a:ext uri="{FF2B5EF4-FFF2-40B4-BE49-F238E27FC236}">
                  <a16:creationId xmlns:a16="http://schemas.microsoft.com/office/drawing/2014/main" id="{2E61729A-B061-C06B-D0D4-04EF4526E69A}"/>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303506" y="291830"/>
              <a:ext cx="3852154" cy="1342417"/>
            </a:xfrm>
            <a:prstGeom prst="rect">
              <a:avLst/>
            </a:prstGeom>
          </p:spPr>
        </p:pic>
        <p:sp>
          <p:nvSpPr>
            <p:cNvPr id="33" name="TextBox 32">
              <a:extLst>
                <a:ext uri="{FF2B5EF4-FFF2-40B4-BE49-F238E27FC236}">
                  <a16:creationId xmlns:a16="http://schemas.microsoft.com/office/drawing/2014/main" id="{48D761AE-9264-8385-CE19-D29CA5B9D7F3}"/>
                </a:ext>
              </a:extLst>
            </p:cNvPr>
            <p:cNvSpPr txBox="1"/>
            <p:nvPr/>
          </p:nvSpPr>
          <p:spPr>
            <a:xfrm>
              <a:off x="2159515" y="516056"/>
              <a:ext cx="2708319" cy="954107"/>
            </a:xfrm>
            <a:prstGeom prst="rect">
              <a:avLst/>
            </a:prstGeom>
            <a:noFill/>
          </p:spPr>
          <p:txBody>
            <a:bodyPr wrap="square" rtlCol="0">
              <a:spAutoFit/>
            </a:bodyPr>
            <a:lstStyle/>
            <a:p>
              <a:r>
                <a:rPr lang="en-GB" sz="2800" dirty="0">
                  <a:latin typeface="Verdana" panose="020B0604030504040204" pitchFamily="34" charset="0"/>
                  <a:ea typeface="Verdana" panose="020B0604030504040204" pitchFamily="34" charset="0"/>
                  <a:cs typeface="Verdana" panose="020B0604030504040204" pitchFamily="34" charset="0"/>
                </a:rPr>
                <a:t>How do you feel about AI? </a:t>
              </a:r>
            </a:p>
          </p:txBody>
        </p:sp>
      </p:grpSp>
      <p:grpSp>
        <p:nvGrpSpPr>
          <p:cNvPr id="4" name="Group 3">
            <a:extLst>
              <a:ext uri="{FF2B5EF4-FFF2-40B4-BE49-F238E27FC236}">
                <a16:creationId xmlns:a16="http://schemas.microsoft.com/office/drawing/2014/main" id="{F5CF67D7-D325-DB14-AC0D-418D1525D3E1}"/>
              </a:ext>
            </a:extLst>
          </p:cNvPr>
          <p:cNvGrpSpPr/>
          <p:nvPr/>
        </p:nvGrpSpPr>
        <p:grpSpPr>
          <a:xfrm>
            <a:off x="7036342" y="1070042"/>
            <a:ext cx="4267198" cy="1342418"/>
            <a:chOff x="7036342" y="1070042"/>
            <a:chExt cx="4267198" cy="1342418"/>
          </a:xfrm>
        </p:grpSpPr>
        <p:pic>
          <p:nvPicPr>
            <p:cNvPr id="23" name="Picture 22" descr="A screenshot of a chat&#10;&#10;AI-generated content may be incorrect.">
              <a:extLst>
                <a:ext uri="{FF2B5EF4-FFF2-40B4-BE49-F238E27FC236}">
                  <a16:creationId xmlns:a16="http://schemas.microsoft.com/office/drawing/2014/main" id="{6DE7AF87-B79D-5ABA-D422-EF5534E78523}"/>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7036342" y="1070042"/>
              <a:ext cx="4267198" cy="1342418"/>
            </a:xfrm>
            <a:prstGeom prst="rect">
              <a:avLst/>
            </a:prstGeom>
          </p:spPr>
        </p:pic>
        <p:sp>
          <p:nvSpPr>
            <p:cNvPr id="37" name="TextBox 36">
              <a:extLst>
                <a:ext uri="{FF2B5EF4-FFF2-40B4-BE49-F238E27FC236}">
                  <a16:creationId xmlns:a16="http://schemas.microsoft.com/office/drawing/2014/main" id="{EF478D7A-C3A5-7200-CDF7-F1CED134CEC4}"/>
                </a:ext>
              </a:extLst>
            </p:cNvPr>
            <p:cNvSpPr txBox="1"/>
            <p:nvPr/>
          </p:nvSpPr>
          <p:spPr>
            <a:xfrm>
              <a:off x="7827278" y="1199443"/>
              <a:ext cx="3279337" cy="954107"/>
            </a:xfrm>
            <a:prstGeom prst="rect">
              <a:avLst/>
            </a:prstGeom>
            <a:noFill/>
          </p:spPr>
          <p:txBody>
            <a:bodyPr wrap="square" rtlCol="0">
              <a:spAutoFit/>
            </a:bodyPr>
            <a:lstStyle/>
            <a:p>
              <a:r>
                <a:rPr lang="en-GB" sz="2800" dirty="0">
                  <a:latin typeface="Verdana" panose="020B0604030504040204" pitchFamily="34" charset="0"/>
                  <a:ea typeface="Verdana" panose="020B0604030504040204" pitchFamily="34" charset="0"/>
                  <a:cs typeface="Verdana" panose="020B0604030504040204" pitchFamily="34" charset="0"/>
                </a:rPr>
                <a:t>Do you think it’s a force for good? </a:t>
              </a:r>
            </a:p>
          </p:txBody>
        </p:sp>
      </p:grpSp>
      <p:pic>
        <p:nvPicPr>
          <p:cNvPr id="26" name="Picture 25" descr="A cell phone with a purple border&#10;&#10;AI-generated content may be incorrect.">
            <a:extLst>
              <a:ext uri="{FF2B5EF4-FFF2-40B4-BE49-F238E27FC236}">
                <a16:creationId xmlns:a16="http://schemas.microsoft.com/office/drawing/2014/main" id="{28C8566E-FB1E-D68B-AFFA-7C2BB0156C8C}"/>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4727642" y="680936"/>
            <a:ext cx="2762655" cy="5564221"/>
          </a:xfrm>
          <a:prstGeom prst="rect">
            <a:avLst/>
          </a:prstGeom>
        </p:spPr>
      </p:pic>
      <p:grpSp>
        <p:nvGrpSpPr>
          <p:cNvPr id="6" name="Group 5">
            <a:extLst>
              <a:ext uri="{FF2B5EF4-FFF2-40B4-BE49-F238E27FC236}">
                <a16:creationId xmlns:a16="http://schemas.microsoft.com/office/drawing/2014/main" id="{332D738E-C336-EE3A-F5DB-267F581C82F0}"/>
              </a:ext>
            </a:extLst>
          </p:cNvPr>
          <p:cNvGrpSpPr/>
          <p:nvPr/>
        </p:nvGrpSpPr>
        <p:grpSpPr>
          <a:xfrm>
            <a:off x="98854" y="2313922"/>
            <a:ext cx="4092146" cy="1324628"/>
            <a:chOff x="98854" y="2313922"/>
            <a:chExt cx="4092146" cy="1324628"/>
          </a:xfrm>
        </p:grpSpPr>
        <p:pic>
          <p:nvPicPr>
            <p:cNvPr id="30" name="Picture 29" descr="A screenshot of a chat&#10;&#10;AI-generated content may be incorrect.">
              <a:extLst>
                <a:ext uri="{FF2B5EF4-FFF2-40B4-BE49-F238E27FC236}">
                  <a16:creationId xmlns:a16="http://schemas.microsoft.com/office/drawing/2014/main" id="{74EBCA71-D4D2-F27E-A923-8EDC8872B049}"/>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98854" y="2313922"/>
              <a:ext cx="4092146" cy="1324628"/>
            </a:xfrm>
            <a:prstGeom prst="rect">
              <a:avLst/>
            </a:prstGeom>
          </p:spPr>
        </p:pic>
        <p:sp>
          <p:nvSpPr>
            <p:cNvPr id="34" name="TextBox 33">
              <a:extLst>
                <a:ext uri="{FF2B5EF4-FFF2-40B4-BE49-F238E27FC236}">
                  <a16:creationId xmlns:a16="http://schemas.microsoft.com/office/drawing/2014/main" id="{8D125C13-1DCE-4324-E8AE-D23437B64D65}"/>
                </a:ext>
              </a:extLst>
            </p:cNvPr>
            <p:cNvSpPr txBox="1"/>
            <p:nvPr/>
          </p:nvSpPr>
          <p:spPr>
            <a:xfrm>
              <a:off x="895492" y="2461397"/>
              <a:ext cx="3025877" cy="954107"/>
            </a:xfrm>
            <a:prstGeom prst="rect">
              <a:avLst/>
            </a:prstGeom>
            <a:noFill/>
          </p:spPr>
          <p:txBody>
            <a:bodyPr wrap="square" rtlCol="0">
              <a:spAutoFit/>
            </a:bodyPr>
            <a:lstStyle/>
            <a:p>
              <a:r>
                <a:rPr lang="en-GB" sz="2800" dirty="0">
                  <a:latin typeface="Verdana" panose="020B0604030504040204" pitchFamily="34" charset="0"/>
                  <a:ea typeface="Verdana" panose="020B0604030504040204" pitchFamily="34" charset="0"/>
                  <a:cs typeface="Verdana" panose="020B0604030504040204" pitchFamily="34" charset="0"/>
                </a:rPr>
                <a:t>Or do you have concerns? </a:t>
              </a:r>
            </a:p>
          </p:txBody>
        </p:sp>
      </p:grpSp>
      <p:grpSp>
        <p:nvGrpSpPr>
          <p:cNvPr id="2" name="Group 1">
            <a:extLst>
              <a:ext uri="{FF2B5EF4-FFF2-40B4-BE49-F238E27FC236}">
                <a16:creationId xmlns:a16="http://schemas.microsoft.com/office/drawing/2014/main" id="{01F265D0-A714-6606-5B19-197456A975FE}"/>
              </a:ext>
            </a:extLst>
          </p:cNvPr>
          <p:cNvGrpSpPr/>
          <p:nvPr/>
        </p:nvGrpSpPr>
        <p:grpSpPr>
          <a:xfrm>
            <a:off x="774700" y="4741332"/>
            <a:ext cx="5541433" cy="1824837"/>
            <a:chOff x="774700" y="4741332"/>
            <a:chExt cx="5541433" cy="1824837"/>
          </a:xfrm>
        </p:grpSpPr>
        <p:pic>
          <p:nvPicPr>
            <p:cNvPr id="29" name="Picture 28" descr="A screenshot of a chat&#10;&#10;AI-generated content may be incorrect.">
              <a:extLst>
                <a:ext uri="{FF2B5EF4-FFF2-40B4-BE49-F238E27FC236}">
                  <a16:creationId xmlns:a16="http://schemas.microsoft.com/office/drawing/2014/main" id="{2CD2A595-DC39-85CD-7FCA-22693EC8ABB4}"/>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774700" y="4741332"/>
              <a:ext cx="5541433" cy="1824837"/>
            </a:xfrm>
            <a:prstGeom prst="rect">
              <a:avLst/>
            </a:prstGeom>
          </p:spPr>
        </p:pic>
        <p:sp>
          <p:nvSpPr>
            <p:cNvPr id="35" name="TextBox 34">
              <a:extLst>
                <a:ext uri="{FF2B5EF4-FFF2-40B4-BE49-F238E27FC236}">
                  <a16:creationId xmlns:a16="http://schemas.microsoft.com/office/drawing/2014/main" id="{BF24B29A-15DA-CE46-AC82-A87EB74825B4}"/>
                </a:ext>
              </a:extLst>
            </p:cNvPr>
            <p:cNvSpPr txBox="1"/>
            <p:nvPr/>
          </p:nvSpPr>
          <p:spPr>
            <a:xfrm>
              <a:off x="1565439" y="4962550"/>
              <a:ext cx="4564014" cy="1384995"/>
            </a:xfrm>
            <a:prstGeom prst="rect">
              <a:avLst/>
            </a:prstGeom>
            <a:noFill/>
          </p:spPr>
          <p:txBody>
            <a:bodyPr wrap="square" rtlCol="0">
              <a:spAutoFit/>
            </a:bodyPr>
            <a:lstStyle/>
            <a:p>
              <a:r>
                <a:rPr lang="en-GB" sz="2800" dirty="0">
                  <a:latin typeface="Verdana" panose="020B0604030504040204" pitchFamily="34" charset="0"/>
                  <a:ea typeface="Verdana" panose="020B0604030504040204" pitchFamily="34" charset="0"/>
                  <a:cs typeface="Verdana" panose="020B0604030504040204" pitchFamily="34" charset="0"/>
                </a:rPr>
                <a:t>What support would you like to be able to use it safely and responsibly? </a:t>
              </a:r>
            </a:p>
          </p:txBody>
        </p:sp>
      </p:grpSp>
      <p:grpSp>
        <p:nvGrpSpPr>
          <p:cNvPr id="3" name="Group 2">
            <a:extLst>
              <a:ext uri="{FF2B5EF4-FFF2-40B4-BE49-F238E27FC236}">
                <a16:creationId xmlns:a16="http://schemas.microsoft.com/office/drawing/2014/main" id="{FEF4B147-B1D8-145A-6873-4269CA59677B}"/>
              </a:ext>
            </a:extLst>
          </p:cNvPr>
          <p:cNvGrpSpPr/>
          <p:nvPr/>
        </p:nvGrpSpPr>
        <p:grpSpPr>
          <a:xfrm>
            <a:off x="5621866" y="2997199"/>
            <a:ext cx="6570133" cy="1744133"/>
            <a:chOff x="5621866" y="2997199"/>
            <a:chExt cx="6570133" cy="1744133"/>
          </a:xfrm>
        </p:grpSpPr>
        <p:pic>
          <p:nvPicPr>
            <p:cNvPr id="28" name="Picture 27" descr="A screenshot of a chat&#10;&#10;AI-generated content may be incorrect.">
              <a:extLst>
                <a:ext uri="{FF2B5EF4-FFF2-40B4-BE49-F238E27FC236}">
                  <a16:creationId xmlns:a16="http://schemas.microsoft.com/office/drawing/2014/main" id="{5AC09315-797A-8FD4-114A-667B7D74C34C}"/>
                </a:ext>
              </a:extLst>
            </p:cNvPr>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a:xfrm>
              <a:off x="5621866" y="2997199"/>
              <a:ext cx="6570133" cy="1744133"/>
            </a:xfrm>
            <a:prstGeom prst="rect">
              <a:avLst/>
            </a:prstGeom>
          </p:spPr>
        </p:pic>
        <p:sp>
          <p:nvSpPr>
            <p:cNvPr id="36" name="TextBox 35">
              <a:extLst>
                <a:ext uri="{FF2B5EF4-FFF2-40B4-BE49-F238E27FC236}">
                  <a16:creationId xmlns:a16="http://schemas.microsoft.com/office/drawing/2014/main" id="{69ABBB21-BA58-734A-0B8F-E0D6C0D9AADE}"/>
                </a:ext>
              </a:extLst>
            </p:cNvPr>
            <p:cNvSpPr txBox="1"/>
            <p:nvPr/>
          </p:nvSpPr>
          <p:spPr>
            <a:xfrm>
              <a:off x="6449244" y="3181787"/>
              <a:ext cx="5460257" cy="1384995"/>
            </a:xfrm>
            <a:prstGeom prst="rect">
              <a:avLst/>
            </a:prstGeom>
            <a:noFill/>
          </p:spPr>
          <p:txBody>
            <a:bodyPr wrap="square" rtlCol="0">
              <a:spAutoFit/>
            </a:bodyPr>
            <a:lstStyle/>
            <a:p>
              <a:r>
                <a:rPr lang="en-GB" sz="2800" dirty="0">
                  <a:latin typeface="Verdana" panose="020B0604030504040204" pitchFamily="34" charset="0"/>
                  <a:ea typeface="Verdana" panose="020B0604030504040204" pitchFamily="34" charset="0"/>
                  <a:cs typeface="Verdana" panose="020B0604030504040204" pitchFamily="34" charset="0"/>
                </a:rPr>
                <a:t>And what do you think adults need to know about how AI is impacting your lives?</a:t>
              </a:r>
            </a:p>
          </p:txBody>
        </p:sp>
      </p:grpSp>
    </p:spTree>
    <p:extLst>
      <p:ext uri="{BB962C8B-B14F-4D97-AF65-F5344CB8AC3E}">
        <p14:creationId xmlns:p14="http://schemas.microsoft.com/office/powerpoint/2010/main" val="414238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4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6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8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A6E0F-9980-991B-9EB4-CF6182BC41E7}"/>
            </a:ext>
          </a:extLst>
        </p:cNvPr>
        <p:cNvGrpSpPr/>
        <p:nvPr/>
      </p:nvGrpSpPr>
      <p:grpSpPr>
        <a:xfrm>
          <a:off x="0" y="0"/>
          <a:ext cx="0" cy="0"/>
          <a:chOff x="0" y="0"/>
          <a:chExt cx="0" cy="0"/>
        </a:xfrm>
      </p:grpSpPr>
      <p:pic>
        <p:nvPicPr>
          <p:cNvPr id="9" name="Picture 8" descr="A purple and white background&#10;&#10;AI-generated content may be incorrect.">
            <a:extLst>
              <a:ext uri="{FF2B5EF4-FFF2-40B4-BE49-F238E27FC236}">
                <a16:creationId xmlns:a16="http://schemas.microsoft.com/office/drawing/2014/main" id="{87E71A88-0494-ED6F-8AE6-B0A689377FE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11" name="Picture 10" descr="A computer chip with text on it&#10;&#10;AI-generated content may be incorrect.">
            <a:extLst>
              <a:ext uri="{FF2B5EF4-FFF2-40B4-BE49-F238E27FC236}">
                <a16:creationId xmlns:a16="http://schemas.microsoft.com/office/drawing/2014/main" id="{C71D2880-CE41-257D-0E25-6B2CB94F4EB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3" name="Picture 2" descr="A black screen with white text&#10;&#10;AI-generated content may be incorrect.">
            <a:extLst>
              <a:ext uri="{FF2B5EF4-FFF2-40B4-BE49-F238E27FC236}">
                <a16:creationId xmlns:a16="http://schemas.microsoft.com/office/drawing/2014/main" id="{6DAA3349-3D6A-F8C4-2AF2-0A11F4FF7687}"/>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0" y="1259"/>
            <a:ext cx="12192000" cy="1084591"/>
          </a:xfrm>
          <a:prstGeom prst="rect">
            <a:avLst/>
          </a:prstGeom>
        </p:spPr>
      </p:pic>
    </p:spTree>
    <p:extLst>
      <p:ext uri="{BB962C8B-B14F-4D97-AF65-F5344CB8AC3E}">
        <p14:creationId xmlns:p14="http://schemas.microsoft.com/office/powerpoint/2010/main" val="39258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urple and white background&#10;&#10;AI-generated content may be incorrect.">
            <a:extLst>
              <a:ext uri="{FF2B5EF4-FFF2-40B4-BE49-F238E27FC236}">
                <a16:creationId xmlns:a16="http://schemas.microsoft.com/office/drawing/2014/main" id="{E71092F5-801B-04ED-041C-0BB446CE480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20" name="Picture 19" descr="A computer circuit board with yellow dots and a black background&#10;&#10;AI-generated content may be incorrect.">
            <a:extLst>
              <a:ext uri="{FF2B5EF4-FFF2-40B4-BE49-F238E27FC236}">
                <a16:creationId xmlns:a16="http://schemas.microsoft.com/office/drawing/2014/main" id="{51B3D3F9-8F15-3787-E1F6-F209B78CC7A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22" name="Picture 21" descr="A black rectangle with white rectangle in it&#10;&#10;AI-generated content may be incorrect.">
            <a:extLst>
              <a:ext uri="{FF2B5EF4-FFF2-40B4-BE49-F238E27FC236}">
                <a16:creationId xmlns:a16="http://schemas.microsoft.com/office/drawing/2014/main" id="{4977BB8E-17EE-856D-3E0F-7E07B919BA1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sp>
        <p:nvSpPr>
          <p:cNvPr id="16" name="TextBox 15">
            <a:extLst>
              <a:ext uri="{FF2B5EF4-FFF2-40B4-BE49-F238E27FC236}">
                <a16:creationId xmlns:a16="http://schemas.microsoft.com/office/drawing/2014/main" id="{B567AB6A-13CD-9EDF-5603-B04D353709A0}"/>
              </a:ext>
            </a:extLst>
          </p:cNvPr>
          <p:cNvSpPr txBox="1"/>
          <p:nvPr/>
        </p:nvSpPr>
        <p:spPr>
          <a:xfrm>
            <a:off x="2853662" y="3105204"/>
            <a:ext cx="6482433" cy="646331"/>
          </a:xfrm>
          <a:prstGeom prst="rect">
            <a:avLst/>
          </a:prstGeom>
          <a:noFill/>
        </p:spPr>
        <p:txBody>
          <a:bodyPr wrap="square" rtlCol="0">
            <a:spAutoFit/>
          </a:bodyPr>
          <a:lstStyle/>
          <a:p>
            <a:pPr algn="ctr"/>
            <a:r>
              <a:rPr lang="en-GB" sz="3600" b="1" dirty="0">
                <a:latin typeface="Verdana" panose="020B0604030504040204" pitchFamily="34" charset="0"/>
                <a:ea typeface="Verdana" panose="020B0604030504040204" pitchFamily="34" charset="0"/>
                <a:cs typeface="Verdana" panose="020B0604030504040204" pitchFamily="34" charset="0"/>
              </a:rPr>
              <a:t>Safer Internet Day 2026</a:t>
            </a:r>
            <a:endParaRPr lang="en-GB" sz="3600" dirty="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116341273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44EF2-FAF2-B635-D435-716025881D1E}"/>
            </a:ext>
          </a:extLst>
        </p:cNvPr>
        <p:cNvGrpSpPr/>
        <p:nvPr/>
      </p:nvGrpSpPr>
      <p:grpSpPr>
        <a:xfrm>
          <a:off x="0" y="0"/>
          <a:ext cx="0" cy="0"/>
          <a:chOff x="0" y="0"/>
          <a:chExt cx="0" cy="0"/>
        </a:xfrm>
      </p:grpSpPr>
      <p:pic>
        <p:nvPicPr>
          <p:cNvPr id="19" name="Picture 18" descr="A purple and white background&#10;&#10;AI-generated content may be incorrect.">
            <a:extLst>
              <a:ext uri="{FF2B5EF4-FFF2-40B4-BE49-F238E27FC236}">
                <a16:creationId xmlns:a16="http://schemas.microsoft.com/office/drawing/2014/main" id="{A44D7B5C-A433-B420-5BEC-14EA9704743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21" name="Picture 20" descr="A group of rectangular colored squares&#10;&#10;AI-generated content may be incorrect.">
            <a:extLst>
              <a:ext uri="{FF2B5EF4-FFF2-40B4-BE49-F238E27FC236}">
                <a16:creationId xmlns:a16="http://schemas.microsoft.com/office/drawing/2014/main" id="{9178EE85-2BA6-9A6E-6934-7CDA184AACFC}"/>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0" y="1175096"/>
            <a:ext cx="4079631" cy="5681642"/>
          </a:xfrm>
          <a:prstGeom prst="rect">
            <a:avLst/>
          </a:prstGeom>
        </p:spPr>
      </p:pic>
      <p:sp>
        <p:nvSpPr>
          <p:cNvPr id="24" name="TextBox 23">
            <a:extLst>
              <a:ext uri="{FF2B5EF4-FFF2-40B4-BE49-F238E27FC236}">
                <a16:creationId xmlns:a16="http://schemas.microsoft.com/office/drawing/2014/main" id="{E1D8FDF9-D4EB-7AA1-462A-D807DDC145E5}"/>
              </a:ext>
            </a:extLst>
          </p:cNvPr>
          <p:cNvSpPr txBox="1"/>
          <p:nvPr/>
        </p:nvSpPr>
        <p:spPr>
          <a:xfrm>
            <a:off x="-2241" y="326568"/>
            <a:ext cx="12194241" cy="523220"/>
          </a:xfrm>
          <a:prstGeom prst="rect">
            <a:avLst/>
          </a:prstGeom>
          <a:noFill/>
        </p:spPr>
        <p:txBody>
          <a:bodyPr wrap="square" rtlCol="0">
            <a:spAutoFit/>
          </a:bodyPr>
          <a:lstStyle/>
          <a:p>
            <a:pPr algn="ctr"/>
            <a:r>
              <a:rPr lang="en-GB" sz="2800" b="1" dirty="0">
                <a:solidFill>
                  <a:schemeClr val="bg1"/>
                </a:solidFill>
                <a:latin typeface="Verdana" panose="020B0604030504040204" pitchFamily="34" charset="0"/>
                <a:ea typeface="Verdana" panose="020B0604030504040204" pitchFamily="34" charset="0"/>
                <a:cs typeface="Verdana" panose="020B0604030504040204" pitchFamily="34" charset="0"/>
              </a:rPr>
              <a:t>What do you think Safer Internet Day might be about?</a:t>
            </a:r>
            <a:endParaRPr lang="en-GB"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5" name="Picture 24" descr="A group of rectangular colored squares&#10;&#10;AI-generated content may be incorrect.">
            <a:extLst>
              <a:ext uri="{FF2B5EF4-FFF2-40B4-BE49-F238E27FC236}">
                <a16:creationId xmlns:a16="http://schemas.microsoft.com/office/drawing/2014/main" id="{6653F4FC-A7E4-0DDB-1582-44AA735F5F0B}"/>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4079630" y="1175096"/>
            <a:ext cx="4032741" cy="5681642"/>
          </a:xfrm>
          <a:prstGeom prst="rect">
            <a:avLst/>
          </a:prstGeom>
        </p:spPr>
      </p:pic>
      <p:pic>
        <p:nvPicPr>
          <p:cNvPr id="26" name="Picture 25" descr="A group of rectangular colored squares&#10;&#10;AI-generated content may be incorrect.">
            <a:extLst>
              <a:ext uri="{FF2B5EF4-FFF2-40B4-BE49-F238E27FC236}">
                <a16:creationId xmlns:a16="http://schemas.microsoft.com/office/drawing/2014/main" id="{5AFAE6A6-4BCC-C10C-00F7-2663140B2DA7}"/>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8112368" y="1175096"/>
            <a:ext cx="4079632" cy="5681642"/>
          </a:xfrm>
          <a:prstGeom prst="rect">
            <a:avLst/>
          </a:prstGeom>
        </p:spPr>
      </p:pic>
      <p:pic>
        <p:nvPicPr>
          <p:cNvPr id="23" name="Picture 22" descr="A globe and calendars on a black background&#10;&#10;AI-generated content may be incorrect.">
            <a:extLst>
              <a:ext uri="{FF2B5EF4-FFF2-40B4-BE49-F238E27FC236}">
                <a16:creationId xmlns:a16="http://schemas.microsoft.com/office/drawing/2014/main" id="{C520BF1F-BE4A-EFD4-5399-82F5ECDA755B}"/>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4163767" y="1336432"/>
            <a:ext cx="3848366" cy="5373858"/>
          </a:xfrm>
          <a:prstGeom prst="rect">
            <a:avLst/>
          </a:prstGeom>
        </p:spPr>
      </p:pic>
      <p:pic>
        <p:nvPicPr>
          <p:cNvPr id="27" name="Picture 26" descr="A globe and calendars on a black background&#10;&#10;AI-generated content may be incorrect.">
            <a:extLst>
              <a:ext uri="{FF2B5EF4-FFF2-40B4-BE49-F238E27FC236}">
                <a16:creationId xmlns:a16="http://schemas.microsoft.com/office/drawing/2014/main" id="{EDA2D67C-4244-EA5C-0DD4-4D8310FA57F3}"/>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152503" y="1328988"/>
            <a:ext cx="3858760" cy="5373858"/>
          </a:xfrm>
          <a:prstGeom prst="rect">
            <a:avLst/>
          </a:prstGeom>
        </p:spPr>
      </p:pic>
      <p:pic>
        <p:nvPicPr>
          <p:cNvPr id="28" name="Picture 27" descr="A globe and calendars on a black background&#10;&#10;AI-generated content may be incorrect.">
            <a:extLst>
              <a:ext uri="{FF2B5EF4-FFF2-40B4-BE49-F238E27FC236}">
                <a16:creationId xmlns:a16="http://schemas.microsoft.com/office/drawing/2014/main" id="{0CE568FC-C19F-50FF-ED01-4F225A1C3FB6}"/>
              </a:ext>
            </a:extLst>
          </p:cNvPr>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a:xfrm>
            <a:off x="8180739" y="1336432"/>
            <a:ext cx="3842654" cy="5373858"/>
          </a:xfrm>
          <a:prstGeom prst="rect">
            <a:avLst/>
          </a:prstGeom>
        </p:spPr>
      </p:pic>
    </p:spTree>
    <p:extLst>
      <p:ext uri="{BB962C8B-B14F-4D97-AF65-F5344CB8AC3E}">
        <p14:creationId xmlns:p14="http://schemas.microsoft.com/office/powerpoint/2010/main" val="14296989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60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90668-F54F-AA92-F1AF-E2590165E725}"/>
            </a:ext>
          </a:extLst>
        </p:cNvPr>
        <p:cNvGrpSpPr/>
        <p:nvPr/>
      </p:nvGrpSpPr>
      <p:grpSpPr>
        <a:xfrm>
          <a:off x="0" y="0"/>
          <a:ext cx="0" cy="0"/>
          <a:chOff x="0" y="0"/>
          <a:chExt cx="0" cy="0"/>
        </a:xfrm>
      </p:grpSpPr>
      <p:pic>
        <p:nvPicPr>
          <p:cNvPr id="16" name="Picture 15" descr="A purple and white background&#10;&#10;AI-generated content may be incorrect.">
            <a:extLst>
              <a:ext uri="{FF2B5EF4-FFF2-40B4-BE49-F238E27FC236}">
                <a16:creationId xmlns:a16="http://schemas.microsoft.com/office/drawing/2014/main" id="{E8B6CE76-CC65-194F-F7E2-05B6F5DBB6F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pic>
        <p:nvPicPr>
          <p:cNvPr id="18" name="Picture 17" descr="A green outline of a map&#10;&#10;AI-generated content may be incorrect.">
            <a:extLst>
              <a:ext uri="{FF2B5EF4-FFF2-40B4-BE49-F238E27FC236}">
                <a16:creationId xmlns:a16="http://schemas.microsoft.com/office/drawing/2014/main" id="{15514AE1-C250-D0B3-410B-49B5751E4FD3}"/>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4041058" y="486697"/>
            <a:ext cx="4247536" cy="6150078"/>
          </a:xfrm>
          <a:prstGeom prst="rect">
            <a:avLst/>
          </a:prstGeom>
        </p:spPr>
      </p:pic>
      <p:pic>
        <p:nvPicPr>
          <p:cNvPr id="24" name="Picture 23" descr="A group of orange pointers on a black background&#10;&#10;AI-generated content may be incorrect.">
            <a:extLst>
              <a:ext uri="{FF2B5EF4-FFF2-40B4-BE49-F238E27FC236}">
                <a16:creationId xmlns:a16="http://schemas.microsoft.com/office/drawing/2014/main" id="{A547459C-4376-C03F-28BE-4344708E0D49}"/>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4393096" y="266734"/>
            <a:ext cx="516834" cy="776875"/>
          </a:xfrm>
          <a:prstGeom prst="rect">
            <a:avLst/>
          </a:prstGeom>
        </p:spPr>
      </p:pic>
      <p:pic>
        <p:nvPicPr>
          <p:cNvPr id="25" name="Picture 24" descr="A group of orange pointers on a black background&#10;&#10;AI-generated content may be incorrect.">
            <a:extLst>
              <a:ext uri="{FF2B5EF4-FFF2-40B4-BE49-F238E27FC236}">
                <a16:creationId xmlns:a16="http://schemas.microsoft.com/office/drawing/2014/main" id="{B11BACAA-C3C5-E63E-0F73-E09440933ABA}"/>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5350217" y="695276"/>
            <a:ext cx="516834" cy="776875"/>
          </a:xfrm>
          <a:prstGeom prst="rect">
            <a:avLst/>
          </a:prstGeom>
        </p:spPr>
      </p:pic>
      <p:pic>
        <p:nvPicPr>
          <p:cNvPr id="26" name="Picture 25" descr="A group of orange pointers on a black background&#10;&#10;AI-generated content may be incorrect.">
            <a:extLst>
              <a:ext uri="{FF2B5EF4-FFF2-40B4-BE49-F238E27FC236}">
                <a16:creationId xmlns:a16="http://schemas.microsoft.com/office/drawing/2014/main" id="{71F0B76B-525A-5DBA-103A-74B5236A04B3}"/>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4945154" y="1216450"/>
            <a:ext cx="516834" cy="776875"/>
          </a:xfrm>
          <a:prstGeom prst="rect">
            <a:avLst/>
          </a:prstGeom>
        </p:spPr>
      </p:pic>
      <p:pic>
        <p:nvPicPr>
          <p:cNvPr id="27" name="Picture 26" descr="A group of orange pointers on a black background&#10;&#10;AI-generated content may be incorrect.">
            <a:extLst>
              <a:ext uri="{FF2B5EF4-FFF2-40B4-BE49-F238E27FC236}">
                <a16:creationId xmlns:a16="http://schemas.microsoft.com/office/drawing/2014/main" id="{54B701E1-3B5F-94E1-DF74-9B624B8090CD}"/>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5621015" y="1792919"/>
            <a:ext cx="516834" cy="776875"/>
          </a:xfrm>
          <a:prstGeom prst="rect">
            <a:avLst/>
          </a:prstGeom>
        </p:spPr>
      </p:pic>
      <p:pic>
        <p:nvPicPr>
          <p:cNvPr id="28" name="Picture 27" descr="A group of orange pointers on a black background&#10;&#10;AI-generated content may be incorrect.">
            <a:extLst>
              <a:ext uri="{FF2B5EF4-FFF2-40B4-BE49-F238E27FC236}">
                <a16:creationId xmlns:a16="http://schemas.microsoft.com/office/drawing/2014/main" id="{9338BBEF-17F2-AC30-535A-D0534B8AEE8D}"/>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391297" y="2374358"/>
            <a:ext cx="516834" cy="776875"/>
          </a:xfrm>
          <a:prstGeom prst="rect">
            <a:avLst/>
          </a:prstGeom>
        </p:spPr>
      </p:pic>
      <p:pic>
        <p:nvPicPr>
          <p:cNvPr id="29" name="Picture 28" descr="A group of orange pointers on a black background&#10;&#10;AI-generated content may be incorrect.">
            <a:extLst>
              <a:ext uri="{FF2B5EF4-FFF2-40B4-BE49-F238E27FC236}">
                <a16:creationId xmlns:a16="http://schemas.microsoft.com/office/drawing/2014/main" id="{92B0E208-73F7-1F45-2F94-5B54BD590552}"/>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654684" y="3040279"/>
            <a:ext cx="516834" cy="776875"/>
          </a:xfrm>
          <a:prstGeom prst="rect">
            <a:avLst/>
          </a:prstGeom>
        </p:spPr>
      </p:pic>
      <p:pic>
        <p:nvPicPr>
          <p:cNvPr id="30" name="Picture 29" descr="A group of orange pointers on a black background&#10;&#10;AI-generated content may be incorrect.">
            <a:extLst>
              <a:ext uri="{FF2B5EF4-FFF2-40B4-BE49-F238E27FC236}">
                <a16:creationId xmlns:a16="http://schemas.microsoft.com/office/drawing/2014/main" id="{0F8C2D0E-F142-938B-6F13-9DAC555AB253}"/>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182576" y="3388149"/>
            <a:ext cx="516834" cy="776875"/>
          </a:xfrm>
          <a:prstGeom prst="rect">
            <a:avLst/>
          </a:prstGeom>
        </p:spPr>
      </p:pic>
      <p:pic>
        <p:nvPicPr>
          <p:cNvPr id="31" name="Picture 30" descr="A group of orange pointers on a black background&#10;&#10;AI-generated content may be incorrect.">
            <a:extLst>
              <a:ext uri="{FF2B5EF4-FFF2-40B4-BE49-F238E27FC236}">
                <a16:creationId xmlns:a16="http://schemas.microsoft.com/office/drawing/2014/main" id="{8BED581D-5C31-C03A-4836-E24BC051BD10}"/>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5243328" y="2911071"/>
            <a:ext cx="516834" cy="776875"/>
          </a:xfrm>
          <a:prstGeom prst="rect">
            <a:avLst/>
          </a:prstGeom>
        </p:spPr>
      </p:pic>
      <p:pic>
        <p:nvPicPr>
          <p:cNvPr id="32" name="Picture 31" descr="A group of orange pointers on a black background&#10;&#10;AI-generated content may be incorrect.">
            <a:extLst>
              <a:ext uri="{FF2B5EF4-FFF2-40B4-BE49-F238E27FC236}">
                <a16:creationId xmlns:a16="http://schemas.microsoft.com/office/drawing/2014/main" id="{A506F137-3E28-B2BB-98FA-0CB0C9E27F6D}"/>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4666858" y="2583079"/>
            <a:ext cx="516834" cy="776875"/>
          </a:xfrm>
          <a:prstGeom prst="rect">
            <a:avLst/>
          </a:prstGeom>
        </p:spPr>
      </p:pic>
      <p:pic>
        <p:nvPicPr>
          <p:cNvPr id="33" name="Picture 32" descr="A group of orange pointers on a black background&#10;&#10;AI-generated content may be incorrect.">
            <a:extLst>
              <a:ext uri="{FF2B5EF4-FFF2-40B4-BE49-F238E27FC236}">
                <a16:creationId xmlns:a16="http://schemas.microsoft.com/office/drawing/2014/main" id="{987D3774-959C-59C4-2315-C1AA1BA53BED}"/>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3990997" y="2727196"/>
            <a:ext cx="516834" cy="776875"/>
          </a:xfrm>
          <a:prstGeom prst="rect">
            <a:avLst/>
          </a:prstGeom>
        </p:spPr>
      </p:pic>
      <p:pic>
        <p:nvPicPr>
          <p:cNvPr id="34" name="Picture 33" descr="A group of orange pointers on a black background&#10;&#10;AI-generated content may be incorrect.">
            <a:extLst>
              <a:ext uri="{FF2B5EF4-FFF2-40B4-BE49-F238E27FC236}">
                <a16:creationId xmlns:a16="http://schemas.microsoft.com/office/drawing/2014/main" id="{50C0F24D-D007-A4D2-07A2-85B2C219FE6A}"/>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515537" y="4093827"/>
            <a:ext cx="516834" cy="776875"/>
          </a:xfrm>
          <a:prstGeom prst="rect">
            <a:avLst/>
          </a:prstGeom>
        </p:spPr>
      </p:pic>
      <p:pic>
        <p:nvPicPr>
          <p:cNvPr id="35" name="Picture 34" descr="A group of orange pointers on a black background&#10;&#10;AI-generated content may be incorrect.">
            <a:extLst>
              <a:ext uri="{FF2B5EF4-FFF2-40B4-BE49-F238E27FC236}">
                <a16:creationId xmlns:a16="http://schemas.microsoft.com/office/drawing/2014/main" id="{BAB96C7A-8EE6-9BD9-480A-DE8B5FA7117A}"/>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5700528" y="4282671"/>
            <a:ext cx="516834" cy="776875"/>
          </a:xfrm>
          <a:prstGeom prst="rect">
            <a:avLst/>
          </a:prstGeom>
        </p:spPr>
      </p:pic>
      <p:pic>
        <p:nvPicPr>
          <p:cNvPr id="36" name="Picture 35" descr="A group of orange pointers on a black background&#10;&#10;AI-generated content may be incorrect.">
            <a:extLst>
              <a:ext uri="{FF2B5EF4-FFF2-40B4-BE49-F238E27FC236}">
                <a16:creationId xmlns:a16="http://schemas.microsoft.com/office/drawing/2014/main" id="{E14BAAB7-1A3B-C5DE-361B-C8F05AB87B5C}"/>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7141702" y="4715023"/>
            <a:ext cx="516834" cy="776875"/>
          </a:xfrm>
          <a:prstGeom prst="rect">
            <a:avLst/>
          </a:prstGeom>
        </p:spPr>
      </p:pic>
      <p:pic>
        <p:nvPicPr>
          <p:cNvPr id="37" name="Picture 36" descr="A group of orange pointers on a black background&#10;&#10;AI-generated content may be incorrect.">
            <a:extLst>
              <a:ext uri="{FF2B5EF4-FFF2-40B4-BE49-F238E27FC236}">
                <a16:creationId xmlns:a16="http://schemas.microsoft.com/office/drawing/2014/main" id="{4E2BDA37-349F-EF7C-6DCF-C10D1295A92C}"/>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391298" y="5043014"/>
            <a:ext cx="516834" cy="776875"/>
          </a:xfrm>
          <a:prstGeom prst="rect">
            <a:avLst/>
          </a:prstGeom>
        </p:spPr>
      </p:pic>
      <p:pic>
        <p:nvPicPr>
          <p:cNvPr id="38" name="Picture 37" descr="A group of orange pointers on a black background&#10;&#10;AI-generated content may be incorrect.">
            <a:extLst>
              <a:ext uri="{FF2B5EF4-FFF2-40B4-BE49-F238E27FC236}">
                <a16:creationId xmlns:a16="http://schemas.microsoft.com/office/drawing/2014/main" id="{05784E7F-99FE-D7BD-957F-6E33863A45A9}"/>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5665741" y="5291492"/>
            <a:ext cx="516834" cy="776875"/>
          </a:xfrm>
          <a:prstGeom prst="rect">
            <a:avLst/>
          </a:prstGeom>
        </p:spPr>
      </p:pic>
      <p:pic>
        <p:nvPicPr>
          <p:cNvPr id="39" name="Picture 38" descr="A group of orange pointers on a black background&#10;&#10;AI-generated content may be incorrect.">
            <a:extLst>
              <a:ext uri="{FF2B5EF4-FFF2-40B4-BE49-F238E27FC236}">
                <a16:creationId xmlns:a16="http://schemas.microsoft.com/office/drawing/2014/main" id="{A4AA5498-C2ED-A5D5-9345-5B80A622D672}"/>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5059454" y="5559848"/>
            <a:ext cx="516834" cy="776875"/>
          </a:xfrm>
          <a:prstGeom prst="rect">
            <a:avLst/>
          </a:prstGeom>
        </p:spPr>
      </p:pic>
      <p:pic>
        <p:nvPicPr>
          <p:cNvPr id="41" name="Picture 40" descr="A couple of cell phones with colorful screens&#10;&#10;AI-generated content may be incorrect.">
            <a:extLst>
              <a:ext uri="{FF2B5EF4-FFF2-40B4-BE49-F238E27FC236}">
                <a16:creationId xmlns:a16="http://schemas.microsoft.com/office/drawing/2014/main" id="{6C539522-AE4D-C622-7474-A07CBDCC015D}"/>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1129259" y="1472150"/>
            <a:ext cx="2070214" cy="3819341"/>
          </a:xfrm>
          <a:prstGeom prst="rect">
            <a:avLst/>
          </a:prstGeom>
        </p:spPr>
      </p:pic>
      <p:pic>
        <p:nvPicPr>
          <p:cNvPr id="42" name="Picture 41" descr="A couple of cell phones with colorful screens&#10;&#10;AI-generated content may be incorrect.">
            <a:extLst>
              <a:ext uri="{FF2B5EF4-FFF2-40B4-BE49-F238E27FC236}">
                <a16:creationId xmlns:a16="http://schemas.microsoft.com/office/drawing/2014/main" id="{04C72EF3-A9E9-70D3-3D63-3F5B45EB3CE3}"/>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9024090" y="1472150"/>
            <a:ext cx="2038651" cy="3819341"/>
          </a:xfrm>
          <a:prstGeom prst="rect">
            <a:avLst/>
          </a:prstGeom>
        </p:spPr>
      </p:pic>
    </p:spTree>
    <p:extLst>
      <p:ext uri="{BB962C8B-B14F-4D97-AF65-F5344CB8AC3E}">
        <p14:creationId xmlns:p14="http://schemas.microsoft.com/office/powerpoint/2010/main" val="162002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1000"/>
                                        <p:tgtEl>
                                          <p:spTgt spid="31"/>
                                        </p:tgtEl>
                                      </p:cBhvr>
                                    </p:animEffect>
                                    <p:anim calcmode="lin" valueType="num">
                                      <p:cBhvr>
                                        <p:cTn id="63" dur="1000" fill="hold"/>
                                        <p:tgtEl>
                                          <p:spTgt spid="31"/>
                                        </p:tgtEl>
                                        <p:attrNameLst>
                                          <p:attrName>ppt_x</p:attrName>
                                        </p:attrNameLst>
                                      </p:cBhvr>
                                      <p:tavLst>
                                        <p:tav tm="0">
                                          <p:val>
                                            <p:strVal val="#ppt_x"/>
                                          </p:val>
                                        </p:tav>
                                        <p:tav tm="100000">
                                          <p:val>
                                            <p:strVal val="#ppt_x"/>
                                          </p:val>
                                        </p:tav>
                                      </p:tavLst>
                                    </p:anim>
                                    <p:anim calcmode="lin" valueType="num">
                                      <p:cBhvr>
                                        <p:cTn id="64" dur="1000" fill="hold"/>
                                        <p:tgtEl>
                                          <p:spTgt spid="31"/>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1000"/>
                                        <p:tgtEl>
                                          <p:spTgt spid="33"/>
                                        </p:tgtEl>
                                      </p:cBhvr>
                                    </p:animEffect>
                                    <p:anim calcmode="lin" valueType="num">
                                      <p:cBhvr>
                                        <p:cTn id="68" dur="1000" fill="hold"/>
                                        <p:tgtEl>
                                          <p:spTgt spid="33"/>
                                        </p:tgtEl>
                                        <p:attrNameLst>
                                          <p:attrName>ppt_x</p:attrName>
                                        </p:attrNameLst>
                                      </p:cBhvr>
                                      <p:tavLst>
                                        <p:tav tm="0">
                                          <p:val>
                                            <p:strVal val="#ppt_x"/>
                                          </p:val>
                                        </p:tav>
                                        <p:tav tm="100000">
                                          <p:val>
                                            <p:strVal val="#ppt_x"/>
                                          </p:val>
                                        </p:tav>
                                      </p:tavLst>
                                    </p:anim>
                                    <p:anim calcmode="lin" valueType="num">
                                      <p:cBhvr>
                                        <p:cTn id="69" dur="1000" fill="hold"/>
                                        <p:tgtEl>
                                          <p:spTgt spid="33"/>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1000"/>
                                        <p:tgtEl>
                                          <p:spTgt spid="32"/>
                                        </p:tgtEl>
                                      </p:cBhvr>
                                    </p:animEffect>
                                    <p:anim calcmode="lin" valueType="num">
                                      <p:cBhvr>
                                        <p:cTn id="73" dur="1000" fill="hold"/>
                                        <p:tgtEl>
                                          <p:spTgt spid="32"/>
                                        </p:tgtEl>
                                        <p:attrNameLst>
                                          <p:attrName>ppt_x</p:attrName>
                                        </p:attrNameLst>
                                      </p:cBhvr>
                                      <p:tavLst>
                                        <p:tav tm="0">
                                          <p:val>
                                            <p:strVal val="#ppt_x"/>
                                          </p:val>
                                        </p:tav>
                                        <p:tav tm="100000">
                                          <p:val>
                                            <p:strVal val="#ppt_x"/>
                                          </p:val>
                                        </p:tav>
                                      </p:tavLst>
                                    </p:anim>
                                    <p:anim calcmode="lin" valueType="num">
                                      <p:cBhvr>
                                        <p:cTn id="74" dur="1000" fill="hold"/>
                                        <p:tgtEl>
                                          <p:spTgt spid="32"/>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1000"/>
                                        <p:tgtEl>
                                          <p:spTgt spid="38"/>
                                        </p:tgtEl>
                                      </p:cBhvr>
                                    </p:animEffect>
                                    <p:anim calcmode="lin" valueType="num">
                                      <p:cBhvr>
                                        <p:cTn id="78" dur="1000" fill="hold"/>
                                        <p:tgtEl>
                                          <p:spTgt spid="38"/>
                                        </p:tgtEl>
                                        <p:attrNameLst>
                                          <p:attrName>ppt_x</p:attrName>
                                        </p:attrNameLst>
                                      </p:cBhvr>
                                      <p:tavLst>
                                        <p:tav tm="0">
                                          <p:val>
                                            <p:strVal val="#ppt_x"/>
                                          </p:val>
                                        </p:tav>
                                        <p:tav tm="100000">
                                          <p:val>
                                            <p:strVal val="#ppt_x"/>
                                          </p:val>
                                        </p:tav>
                                      </p:tavLst>
                                    </p:anim>
                                    <p:anim calcmode="lin" valueType="num">
                                      <p:cBhvr>
                                        <p:cTn id="79" dur="1000" fill="hold"/>
                                        <p:tgtEl>
                                          <p:spTgt spid="38"/>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fade">
                                      <p:cBhvr>
                                        <p:cTn id="82" dur="1000"/>
                                        <p:tgtEl>
                                          <p:spTgt spid="39"/>
                                        </p:tgtEl>
                                      </p:cBhvr>
                                    </p:animEffect>
                                    <p:anim calcmode="lin" valueType="num">
                                      <p:cBhvr>
                                        <p:cTn id="83" dur="1000" fill="hold"/>
                                        <p:tgtEl>
                                          <p:spTgt spid="39"/>
                                        </p:tgtEl>
                                        <p:attrNameLst>
                                          <p:attrName>ppt_x</p:attrName>
                                        </p:attrNameLst>
                                      </p:cBhvr>
                                      <p:tavLst>
                                        <p:tav tm="0">
                                          <p:val>
                                            <p:strVal val="#ppt_x"/>
                                          </p:val>
                                        </p:tav>
                                        <p:tav tm="100000">
                                          <p:val>
                                            <p:strVal val="#ppt_x"/>
                                          </p:val>
                                        </p:tav>
                                      </p:tavLst>
                                    </p:anim>
                                    <p:anim calcmode="lin" valueType="num">
                                      <p:cBhvr>
                                        <p:cTn id="84" dur="1000" fill="hold"/>
                                        <p:tgtEl>
                                          <p:spTgt spid="39"/>
                                        </p:tgtEl>
                                        <p:attrNameLst>
                                          <p:attrName>ppt_y</p:attrName>
                                        </p:attrNameLst>
                                      </p:cBhvr>
                                      <p:tavLst>
                                        <p:tav tm="0">
                                          <p:val>
                                            <p:strVal val="#ppt_y-.1"/>
                                          </p:val>
                                        </p:tav>
                                        <p:tav tm="100000">
                                          <p:val>
                                            <p:strVal val="#ppt_y"/>
                                          </p:val>
                                        </p:tav>
                                      </p:tavLst>
                                    </p:anim>
                                  </p:childTnLst>
                                </p:cTn>
                              </p:par>
                            </p:childTnLst>
                          </p:cTn>
                        </p:par>
                        <p:par>
                          <p:cTn id="85" fill="hold">
                            <p:stCondLst>
                              <p:cond delay="1000"/>
                            </p:stCondLst>
                            <p:childTnLst>
                              <p:par>
                                <p:cTn id="86" presetID="23" presetClass="entr" presetSubtype="16" fill="hold" nodeType="afterEffect">
                                  <p:stCondLst>
                                    <p:cond delay="0"/>
                                  </p:stCondLst>
                                  <p:childTnLst>
                                    <p:set>
                                      <p:cBhvr>
                                        <p:cTn id="87" dur="1" fill="hold">
                                          <p:stCondLst>
                                            <p:cond delay="0"/>
                                          </p:stCondLst>
                                        </p:cTn>
                                        <p:tgtEl>
                                          <p:spTgt spid="41"/>
                                        </p:tgtEl>
                                        <p:attrNameLst>
                                          <p:attrName>style.visibility</p:attrName>
                                        </p:attrNameLst>
                                      </p:cBhvr>
                                      <p:to>
                                        <p:strVal val="visible"/>
                                      </p:to>
                                    </p:set>
                                    <p:anim calcmode="lin" valueType="num">
                                      <p:cBhvr>
                                        <p:cTn id="88" dur="500" fill="hold"/>
                                        <p:tgtEl>
                                          <p:spTgt spid="41"/>
                                        </p:tgtEl>
                                        <p:attrNameLst>
                                          <p:attrName>ppt_w</p:attrName>
                                        </p:attrNameLst>
                                      </p:cBhvr>
                                      <p:tavLst>
                                        <p:tav tm="0">
                                          <p:val>
                                            <p:fltVal val="0"/>
                                          </p:val>
                                        </p:tav>
                                        <p:tav tm="100000">
                                          <p:val>
                                            <p:strVal val="#ppt_w"/>
                                          </p:val>
                                        </p:tav>
                                      </p:tavLst>
                                    </p:anim>
                                    <p:anim calcmode="lin" valueType="num">
                                      <p:cBhvr>
                                        <p:cTn id="89" dur="500" fill="hold"/>
                                        <p:tgtEl>
                                          <p:spTgt spid="41"/>
                                        </p:tgtEl>
                                        <p:attrNameLst>
                                          <p:attrName>ppt_h</p:attrName>
                                        </p:attrNameLst>
                                      </p:cBhvr>
                                      <p:tavLst>
                                        <p:tav tm="0">
                                          <p:val>
                                            <p:fltVal val="0"/>
                                          </p:val>
                                        </p:tav>
                                        <p:tav tm="100000">
                                          <p:val>
                                            <p:strVal val="#ppt_h"/>
                                          </p:val>
                                        </p:tav>
                                      </p:tavLst>
                                    </p:anim>
                                  </p:childTnLst>
                                </p:cTn>
                              </p:par>
                            </p:childTnLst>
                          </p:cTn>
                        </p:par>
                        <p:par>
                          <p:cTn id="90" fill="hold">
                            <p:stCondLst>
                              <p:cond delay="1500"/>
                            </p:stCondLst>
                            <p:childTnLst>
                              <p:par>
                                <p:cTn id="91" presetID="23" presetClass="entr" presetSubtype="16" fill="hold"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p:cTn id="93" dur="500" fill="hold"/>
                                        <p:tgtEl>
                                          <p:spTgt spid="42"/>
                                        </p:tgtEl>
                                        <p:attrNameLst>
                                          <p:attrName>ppt_w</p:attrName>
                                        </p:attrNameLst>
                                      </p:cBhvr>
                                      <p:tavLst>
                                        <p:tav tm="0">
                                          <p:val>
                                            <p:fltVal val="0"/>
                                          </p:val>
                                        </p:tav>
                                        <p:tav tm="100000">
                                          <p:val>
                                            <p:strVal val="#ppt_w"/>
                                          </p:val>
                                        </p:tav>
                                      </p:tavLst>
                                    </p:anim>
                                    <p:anim calcmode="lin" valueType="num">
                                      <p:cBhvr>
                                        <p:cTn id="94" dur="500" fill="hold"/>
                                        <p:tgtEl>
                                          <p:spTgt spid="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0DA01-9D8E-B2B2-7602-8176F611FA32}"/>
            </a:ext>
          </a:extLst>
        </p:cNvPr>
        <p:cNvGrpSpPr/>
        <p:nvPr/>
      </p:nvGrpSpPr>
      <p:grpSpPr>
        <a:xfrm>
          <a:off x="0" y="0"/>
          <a:ext cx="0" cy="0"/>
          <a:chOff x="0" y="0"/>
          <a:chExt cx="0" cy="0"/>
        </a:xfrm>
      </p:grpSpPr>
      <p:pic>
        <p:nvPicPr>
          <p:cNvPr id="9" name="Picture 8" descr="A purple and white background&#10;&#10;AI-generated content may be incorrect.">
            <a:extLst>
              <a:ext uri="{FF2B5EF4-FFF2-40B4-BE49-F238E27FC236}">
                <a16:creationId xmlns:a16="http://schemas.microsoft.com/office/drawing/2014/main" id="{CEE67891-5868-002F-3AC2-89D60B96D95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11" name="Picture 10" descr="A computer with a blue screen&#10;&#10;AI-generated content may be incorrect.">
            <a:extLst>
              <a:ext uri="{FF2B5EF4-FFF2-40B4-BE49-F238E27FC236}">
                <a16:creationId xmlns:a16="http://schemas.microsoft.com/office/drawing/2014/main" id="{117AD4E5-82C4-944E-9391-9FF73A6A19B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grpSp>
        <p:nvGrpSpPr>
          <p:cNvPr id="2" name="Group 1">
            <a:extLst>
              <a:ext uri="{FF2B5EF4-FFF2-40B4-BE49-F238E27FC236}">
                <a16:creationId xmlns:a16="http://schemas.microsoft.com/office/drawing/2014/main" id="{3970C667-134B-7603-2694-B81A20387EA2}"/>
              </a:ext>
            </a:extLst>
          </p:cNvPr>
          <p:cNvGrpSpPr/>
          <p:nvPr/>
        </p:nvGrpSpPr>
        <p:grpSpPr>
          <a:xfrm>
            <a:off x="2622014" y="1537022"/>
            <a:ext cx="6918593" cy="3329903"/>
            <a:chOff x="2622014" y="1537022"/>
            <a:chExt cx="6918593" cy="3329903"/>
          </a:xfrm>
        </p:grpSpPr>
        <p:sp>
          <p:nvSpPr>
            <p:cNvPr id="14" name="TextBox 13">
              <a:extLst>
                <a:ext uri="{FF2B5EF4-FFF2-40B4-BE49-F238E27FC236}">
                  <a16:creationId xmlns:a16="http://schemas.microsoft.com/office/drawing/2014/main" id="{FE5DC4F2-FD1C-4814-A5AB-1E3430378E39}"/>
                </a:ext>
              </a:extLst>
            </p:cNvPr>
            <p:cNvSpPr txBox="1"/>
            <p:nvPr/>
          </p:nvSpPr>
          <p:spPr>
            <a:xfrm>
              <a:off x="2622014" y="3912818"/>
              <a:ext cx="6918593" cy="954107"/>
            </a:xfrm>
            <a:prstGeom prst="rect">
              <a:avLst/>
            </a:prstGeom>
            <a:noFill/>
          </p:spPr>
          <p:txBody>
            <a:bodyPr wrap="square" rtlCol="0">
              <a:spAutoFit/>
            </a:bodyPr>
            <a:lstStyle/>
            <a:p>
              <a:pPr algn="ctr"/>
              <a:r>
                <a:rPr lang="en-GB" sz="2800" b="1" dirty="0">
                  <a:solidFill>
                    <a:schemeClr val="bg1"/>
                  </a:solidFill>
                  <a:latin typeface="Verdana" panose="020B0604030504040204" pitchFamily="34" charset="0"/>
                  <a:ea typeface="Verdana" panose="020B0604030504040204" pitchFamily="34" charset="0"/>
                  <a:cs typeface="Verdana" panose="020B0604030504040204" pitchFamily="34" charset="0"/>
                </a:rPr>
                <a:t>How many examples of </a:t>
              </a:r>
            </a:p>
            <a:p>
              <a:pPr algn="ctr"/>
              <a:r>
                <a:rPr lang="en-GB" sz="2800" b="1" dirty="0">
                  <a:solidFill>
                    <a:schemeClr val="bg1"/>
                  </a:solidFill>
                  <a:latin typeface="Verdana" panose="020B0604030504040204" pitchFamily="34" charset="0"/>
                  <a:ea typeface="Verdana" panose="020B0604030504040204" pitchFamily="34" charset="0"/>
                  <a:cs typeface="Verdana" panose="020B0604030504040204" pitchFamily="34" charset="0"/>
                </a:rPr>
                <a:t>AI use can you think of?</a:t>
              </a:r>
              <a:endParaRPr lang="en-GB"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a:extLst>
                <a:ext uri="{FF2B5EF4-FFF2-40B4-BE49-F238E27FC236}">
                  <a16:creationId xmlns:a16="http://schemas.microsoft.com/office/drawing/2014/main" id="{99B27123-6476-A715-F15B-091835099C47}"/>
                </a:ext>
              </a:extLst>
            </p:cNvPr>
            <p:cNvSpPr txBox="1"/>
            <p:nvPr/>
          </p:nvSpPr>
          <p:spPr>
            <a:xfrm>
              <a:off x="2622014" y="1537022"/>
              <a:ext cx="6918593" cy="2246769"/>
            </a:xfrm>
            <a:prstGeom prst="rect">
              <a:avLst/>
            </a:prstGeom>
            <a:noFill/>
          </p:spPr>
          <p:txBody>
            <a:bodyPr wrap="square" rtlCol="0">
              <a:spAutoFit/>
            </a:bodyPr>
            <a:lstStyle/>
            <a:p>
              <a:pPr algn="ctr"/>
              <a:r>
                <a:rPr lang="en-GB" sz="2800" dirty="0">
                  <a:solidFill>
                    <a:schemeClr val="bg1"/>
                  </a:solidFill>
                  <a:latin typeface="Verdana" panose="020B0604030504040204" pitchFamily="34" charset="0"/>
                  <a:ea typeface="Verdana" panose="020B0604030504040204" pitchFamily="34" charset="0"/>
                  <a:cs typeface="Verdana" panose="020B0604030504040204" pitchFamily="34" charset="0"/>
                </a:rPr>
                <a:t>AI describes technology and computer systems that have been designed to complete tasks that would have previously required human thinking.</a:t>
              </a:r>
            </a:p>
          </p:txBody>
        </p:sp>
      </p:grpSp>
    </p:spTree>
    <p:extLst>
      <p:ext uri="{BB962C8B-B14F-4D97-AF65-F5344CB8AC3E}">
        <p14:creationId xmlns:p14="http://schemas.microsoft.com/office/powerpoint/2010/main" val="303043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8F079-BB4D-1E74-2D4C-A7A141203AE1}"/>
            </a:ext>
          </a:extLst>
        </p:cNvPr>
        <p:cNvGrpSpPr/>
        <p:nvPr/>
      </p:nvGrpSpPr>
      <p:grpSpPr>
        <a:xfrm>
          <a:off x="0" y="0"/>
          <a:ext cx="0" cy="0"/>
          <a:chOff x="0" y="0"/>
          <a:chExt cx="0" cy="0"/>
        </a:xfrm>
      </p:grpSpPr>
      <p:pic>
        <p:nvPicPr>
          <p:cNvPr id="14" name="Picture 13" descr="A purple and white background&#10;&#10;AI-generated content may be incorrect.">
            <a:extLst>
              <a:ext uri="{FF2B5EF4-FFF2-40B4-BE49-F238E27FC236}">
                <a16:creationId xmlns:a16="http://schemas.microsoft.com/office/drawing/2014/main" id="{52DE887F-BFA5-2BF4-3EF7-F92FF8C70D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16" name="Picture 15">
            <a:extLst>
              <a:ext uri="{FF2B5EF4-FFF2-40B4-BE49-F238E27FC236}">
                <a16:creationId xmlns:a16="http://schemas.microsoft.com/office/drawing/2014/main" id="{C6F7E045-7D02-A233-11C0-BCB467F1DF4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a:fillRect/>
          </a:stretch>
        </p:blipFill>
        <p:spPr>
          <a:xfrm>
            <a:off x="4448014" y="1147481"/>
            <a:ext cx="3295974" cy="2402543"/>
          </a:xfrm>
          <a:prstGeom prst="rect">
            <a:avLst/>
          </a:prstGeom>
        </p:spPr>
      </p:pic>
      <p:pic>
        <p:nvPicPr>
          <p:cNvPr id="18" name="Picture 17">
            <a:extLst>
              <a:ext uri="{FF2B5EF4-FFF2-40B4-BE49-F238E27FC236}">
                <a16:creationId xmlns:a16="http://schemas.microsoft.com/office/drawing/2014/main" id="{3E99EF83-0A36-B3C3-5134-6D2C799D1CA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a:fillRect/>
          </a:stretch>
        </p:blipFill>
        <p:spPr>
          <a:xfrm>
            <a:off x="4448014" y="3585882"/>
            <a:ext cx="3295974" cy="2402542"/>
          </a:xfrm>
          <a:prstGeom prst="rect">
            <a:avLst/>
          </a:prstGeom>
        </p:spPr>
      </p:pic>
      <p:pic>
        <p:nvPicPr>
          <p:cNvPr id="20" name="Picture 19">
            <a:extLst>
              <a:ext uri="{FF2B5EF4-FFF2-40B4-BE49-F238E27FC236}">
                <a16:creationId xmlns:a16="http://schemas.microsoft.com/office/drawing/2014/main" id="{7984EEE3-255B-3324-95CF-61E19EF3F79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a:fillRect/>
          </a:stretch>
        </p:blipFill>
        <p:spPr>
          <a:xfrm>
            <a:off x="7743987" y="1147481"/>
            <a:ext cx="3300531" cy="2402543"/>
          </a:xfrm>
          <a:prstGeom prst="rect">
            <a:avLst/>
          </a:prstGeom>
        </p:spPr>
      </p:pic>
      <p:pic>
        <p:nvPicPr>
          <p:cNvPr id="21" name="Picture 20">
            <a:extLst>
              <a:ext uri="{FF2B5EF4-FFF2-40B4-BE49-F238E27FC236}">
                <a16:creationId xmlns:a16="http://schemas.microsoft.com/office/drawing/2014/main" id="{04E1F9FE-84EB-2620-3958-559AE8C7A7D8}"/>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a:fillRect/>
          </a:stretch>
        </p:blipFill>
        <p:spPr>
          <a:xfrm>
            <a:off x="7743987" y="3585882"/>
            <a:ext cx="3300532" cy="2402542"/>
          </a:xfrm>
          <a:prstGeom prst="rect">
            <a:avLst/>
          </a:prstGeom>
        </p:spPr>
      </p:pic>
      <p:pic>
        <p:nvPicPr>
          <p:cNvPr id="22" name="Picture 21">
            <a:extLst>
              <a:ext uri="{FF2B5EF4-FFF2-40B4-BE49-F238E27FC236}">
                <a16:creationId xmlns:a16="http://schemas.microsoft.com/office/drawing/2014/main" id="{819F001A-6521-F91B-E32E-8363CE6FE8E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a:fillRect/>
          </a:stretch>
        </p:blipFill>
        <p:spPr>
          <a:xfrm>
            <a:off x="1138517" y="1147481"/>
            <a:ext cx="3309497" cy="2402543"/>
          </a:xfrm>
          <a:prstGeom prst="rect">
            <a:avLst/>
          </a:prstGeom>
        </p:spPr>
      </p:pic>
      <p:pic>
        <p:nvPicPr>
          <p:cNvPr id="23" name="Picture 22">
            <a:extLst>
              <a:ext uri="{FF2B5EF4-FFF2-40B4-BE49-F238E27FC236}">
                <a16:creationId xmlns:a16="http://schemas.microsoft.com/office/drawing/2014/main" id="{94F4E9B3-1C4B-CC9D-A452-5B89A205F45D}"/>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a:fillRect/>
          </a:stretch>
        </p:blipFill>
        <p:spPr>
          <a:xfrm>
            <a:off x="1138517" y="3585882"/>
            <a:ext cx="3309497" cy="2402542"/>
          </a:xfrm>
          <a:prstGeom prst="rect">
            <a:avLst/>
          </a:prstGeom>
        </p:spPr>
      </p:pic>
      <p:pic>
        <p:nvPicPr>
          <p:cNvPr id="27" name="Picture 26" descr="A screenshot of a computer&#10;&#10;AI-generated content may be incorrect.">
            <a:extLst>
              <a:ext uri="{FF2B5EF4-FFF2-40B4-BE49-F238E27FC236}">
                <a16:creationId xmlns:a16="http://schemas.microsoft.com/office/drawing/2014/main" id="{85B481B0-2371-4AFB-A18B-1C3D17024933}"/>
              </a:ext>
            </a:extLst>
          </p:cNvPr>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a:xfrm>
            <a:off x="4547948" y="3685101"/>
            <a:ext cx="3092929" cy="2195936"/>
          </a:xfrm>
          <a:prstGeom prst="rect">
            <a:avLst/>
          </a:prstGeom>
        </p:spPr>
      </p:pic>
      <p:pic>
        <p:nvPicPr>
          <p:cNvPr id="28" name="Picture 27" descr="A screenshot of a computer&#10;&#10;AI-generated content may be incorrect.">
            <a:extLst>
              <a:ext uri="{FF2B5EF4-FFF2-40B4-BE49-F238E27FC236}">
                <a16:creationId xmlns:a16="http://schemas.microsoft.com/office/drawing/2014/main" id="{E5D935F7-03D7-AA67-A537-6094FA8174E8}"/>
              </a:ext>
            </a:extLst>
          </p:cNvPr>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a:xfrm>
            <a:off x="4448012" y="1232035"/>
            <a:ext cx="3295973" cy="2196966"/>
          </a:xfrm>
          <a:prstGeom prst="rect">
            <a:avLst/>
          </a:prstGeom>
        </p:spPr>
      </p:pic>
      <p:pic>
        <p:nvPicPr>
          <p:cNvPr id="30" name="Picture 29" descr="A screenshot of a computer&#10;&#10;AI-generated content may be incorrect.">
            <a:extLst>
              <a:ext uri="{FF2B5EF4-FFF2-40B4-BE49-F238E27FC236}">
                <a16:creationId xmlns:a16="http://schemas.microsoft.com/office/drawing/2014/main" id="{D8D84226-FF4F-3D9E-90C4-8BFE55404E8C}"/>
              </a:ext>
            </a:extLst>
          </p:cNvPr>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a:xfrm>
            <a:off x="1238452" y="3685101"/>
            <a:ext cx="3092928" cy="2195936"/>
          </a:xfrm>
          <a:prstGeom prst="rect">
            <a:avLst/>
          </a:prstGeom>
        </p:spPr>
      </p:pic>
      <p:pic>
        <p:nvPicPr>
          <p:cNvPr id="31" name="Picture 30" descr="A screenshot of a computer&#10;&#10;AI-generated content may be incorrect.">
            <a:extLst>
              <a:ext uri="{FF2B5EF4-FFF2-40B4-BE49-F238E27FC236}">
                <a16:creationId xmlns:a16="http://schemas.microsoft.com/office/drawing/2014/main" id="{15FEA6D3-7FE6-2470-AB08-43A827FD0D85}"/>
              </a:ext>
            </a:extLst>
          </p:cNvPr>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a:xfrm>
            <a:off x="1244868" y="1232035"/>
            <a:ext cx="3203145" cy="2196966"/>
          </a:xfrm>
          <a:prstGeom prst="rect">
            <a:avLst/>
          </a:prstGeom>
        </p:spPr>
      </p:pic>
      <p:pic>
        <p:nvPicPr>
          <p:cNvPr id="32" name="Picture 31" descr="A screenshot of a computer&#10;&#10;AI-generated content may be incorrect.">
            <a:extLst>
              <a:ext uri="{FF2B5EF4-FFF2-40B4-BE49-F238E27FC236}">
                <a16:creationId xmlns:a16="http://schemas.microsoft.com/office/drawing/2014/main" id="{581231CB-210B-2D8D-18C3-8D10708A276B}"/>
              </a:ext>
            </a:extLst>
          </p:cNvPr>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a:xfrm>
            <a:off x="7843923" y="3696518"/>
            <a:ext cx="3083962" cy="2195936"/>
          </a:xfrm>
          <a:prstGeom prst="rect">
            <a:avLst/>
          </a:prstGeom>
        </p:spPr>
      </p:pic>
      <p:pic>
        <p:nvPicPr>
          <p:cNvPr id="33" name="Picture 32" descr="A screenshot of a computer&#10;&#10;AI-generated content may be incorrect.">
            <a:extLst>
              <a:ext uri="{FF2B5EF4-FFF2-40B4-BE49-F238E27FC236}">
                <a16:creationId xmlns:a16="http://schemas.microsoft.com/office/drawing/2014/main" id="{FE04FE6E-3BD7-0781-F8D7-C6BFBCBB7FCB}"/>
              </a:ext>
            </a:extLst>
          </p:cNvPr>
          <p:cNvPicPr>
            <a:picLocks noChangeAspect="1"/>
          </p:cNvPicPr>
          <p:nvPr/>
        </p:nvPicPr>
        <p:blipFill>
          <a:blip r:embed="rId15" cstate="print">
            <a:extLst>
              <a:ext uri="{28A0092B-C50C-407E-A947-70E740481C1C}">
                <a14:useLocalDpi xmlns:a14="http://schemas.microsoft.com/office/drawing/2010/main"/>
              </a:ext>
            </a:extLst>
          </a:blip>
          <a:srcRect/>
          <a:stretch>
            <a:fillRect/>
          </a:stretch>
        </p:blipFill>
        <p:spPr>
          <a:xfrm>
            <a:off x="7743985" y="1243452"/>
            <a:ext cx="3190315" cy="2196966"/>
          </a:xfrm>
          <a:prstGeom prst="rect">
            <a:avLst/>
          </a:prstGeom>
        </p:spPr>
      </p:pic>
      <p:sp>
        <p:nvSpPr>
          <p:cNvPr id="36" name="TextBox 35">
            <a:extLst>
              <a:ext uri="{FF2B5EF4-FFF2-40B4-BE49-F238E27FC236}">
                <a16:creationId xmlns:a16="http://schemas.microsoft.com/office/drawing/2014/main" id="{D555E4B7-D038-9246-15B3-B5E0200276FD}"/>
              </a:ext>
            </a:extLst>
          </p:cNvPr>
          <p:cNvSpPr txBox="1"/>
          <p:nvPr/>
        </p:nvSpPr>
        <p:spPr>
          <a:xfrm>
            <a:off x="1244866" y="2812693"/>
            <a:ext cx="3186447" cy="615553"/>
          </a:xfrm>
          <a:prstGeom prst="rect">
            <a:avLst/>
          </a:prstGeom>
          <a:noFill/>
        </p:spPr>
        <p:txBody>
          <a:bodyPr wrap="square" rtlCol="0">
            <a:spAutoFit/>
          </a:bodyPr>
          <a:lstStyle/>
          <a:p>
            <a:pPr algn="ctr"/>
            <a:r>
              <a:rPr lang="en-GB" sz="1700" dirty="0">
                <a:latin typeface="Verdana" panose="020B0604030504040204" pitchFamily="34" charset="0"/>
                <a:ea typeface="Verdana" panose="020B0604030504040204" pitchFamily="34" charset="0"/>
                <a:cs typeface="Verdana" panose="020B0604030504040204" pitchFamily="34" charset="0"/>
              </a:rPr>
              <a:t>Detecting illegal </a:t>
            </a:r>
          </a:p>
          <a:p>
            <a:pPr algn="ctr"/>
            <a:r>
              <a:rPr lang="en-GB" sz="1700" dirty="0">
                <a:latin typeface="Verdana" panose="020B0604030504040204" pitchFamily="34" charset="0"/>
                <a:ea typeface="Verdana" panose="020B0604030504040204" pitchFamily="34" charset="0"/>
                <a:cs typeface="Verdana" panose="020B0604030504040204" pitchFamily="34" charset="0"/>
              </a:rPr>
              <a:t>logging in the Amazon</a:t>
            </a:r>
          </a:p>
        </p:txBody>
      </p:sp>
      <p:sp>
        <p:nvSpPr>
          <p:cNvPr id="37" name="TextBox 36">
            <a:extLst>
              <a:ext uri="{FF2B5EF4-FFF2-40B4-BE49-F238E27FC236}">
                <a16:creationId xmlns:a16="http://schemas.microsoft.com/office/drawing/2014/main" id="{3533C0EA-A4F2-4E57-7DA9-9C5C514AB787}"/>
              </a:ext>
            </a:extLst>
          </p:cNvPr>
          <p:cNvSpPr txBox="1"/>
          <p:nvPr/>
        </p:nvSpPr>
        <p:spPr>
          <a:xfrm>
            <a:off x="-2241" y="528291"/>
            <a:ext cx="12194241" cy="523220"/>
          </a:xfrm>
          <a:prstGeom prst="rect">
            <a:avLst/>
          </a:prstGeom>
          <a:noFill/>
        </p:spPr>
        <p:txBody>
          <a:bodyPr wrap="square" rtlCol="0">
            <a:spAutoFit/>
          </a:bodyPr>
          <a:lstStyle/>
          <a:p>
            <a:pPr algn="ctr"/>
            <a:r>
              <a:rPr lang="en-GB" sz="2800" b="1" dirty="0">
                <a:solidFill>
                  <a:schemeClr val="bg1"/>
                </a:solidFill>
                <a:latin typeface="Verdana" panose="020B0604030504040204" pitchFamily="34" charset="0"/>
                <a:ea typeface="Verdana" panose="020B0604030504040204" pitchFamily="34" charset="0"/>
                <a:cs typeface="Verdana" panose="020B0604030504040204" pitchFamily="34" charset="0"/>
              </a:rPr>
              <a:t>How is AI being used?</a:t>
            </a:r>
            <a:endParaRPr lang="en-GB"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8" name="TextBox 37">
            <a:extLst>
              <a:ext uri="{FF2B5EF4-FFF2-40B4-BE49-F238E27FC236}">
                <a16:creationId xmlns:a16="http://schemas.microsoft.com/office/drawing/2014/main" id="{34D467CD-301D-63F0-D658-78BC0BB58397}"/>
              </a:ext>
            </a:extLst>
          </p:cNvPr>
          <p:cNvSpPr txBox="1"/>
          <p:nvPr/>
        </p:nvSpPr>
        <p:spPr>
          <a:xfrm>
            <a:off x="1244866" y="5246263"/>
            <a:ext cx="3186447" cy="615553"/>
          </a:xfrm>
          <a:prstGeom prst="rect">
            <a:avLst/>
          </a:prstGeom>
          <a:noFill/>
        </p:spPr>
        <p:txBody>
          <a:bodyPr wrap="square" rtlCol="0">
            <a:spAutoFit/>
          </a:bodyPr>
          <a:lstStyle/>
          <a:p>
            <a:pPr algn="ctr"/>
            <a:r>
              <a:rPr lang="en-GB" sz="1700" dirty="0">
                <a:latin typeface="Verdana" panose="020B0604030504040204" pitchFamily="34" charset="0"/>
                <a:ea typeface="Verdana" panose="020B0604030504040204" pitchFamily="34" charset="0"/>
                <a:cs typeface="Verdana" panose="020B0604030504040204" pitchFamily="34" charset="0"/>
              </a:rPr>
              <a:t>Translating stories into </a:t>
            </a:r>
            <a:br>
              <a:rPr lang="en-GB" sz="1700" dirty="0">
                <a:latin typeface="Verdana" panose="020B0604030504040204" pitchFamily="34" charset="0"/>
                <a:ea typeface="Verdana" panose="020B0604030504040204" pitchFamily="34" charset="0"/>
                <a:cs typeface="Verdana" panose="020B0604030504040204" pitchFamily="34" charset="0"/>
              </a:rPr>
            </a:br>
            <a:r>
              <a:rPr lang="en-GB" sz="1700" dirty="0">
                <a:latin typeface="Verdana" panose="020B0604030504040204" pitchFamily="34" charset="0"/>
                <a:ea typeface="Verdana" panose="020B0604030504040204" pitchFamily="34" charset="0"/>
                <a:cs typeface="Verdana" panose="020B0604030504040204" pitchFamily="34" charset="0"/>
              </a:rPr>
              <a:t>sign language</a:t>
            </a:r>
          </a:p>
        </p:txBody>
      </p:sp>
      <p:sp>
        <p:nvSpPr>
          <p:cNvPr id="39" name="TextBox 38">
            <a:extLst>
              <a:ext uri="{FF2B5EF4-FFF2-40B4-BE49-F238E27FC236}">
                <a16:creationId xmlns:a16="http://schemas.microsoft.com/office/drawing/2014/main" id="{1A8D1918-1FC1-DC2D-BC77-B42A5A0BEC88}"/>
              </a:ext>
            </a:extLst>
          </p:cNvPr>
          <p:cNvSpPr txBox="1"/>
          <p:nvPr/>
        </p:nvSpPr>
        <p:spPr>
          <a:xfrm>
            <a:off x="4497732" y="3054066"/>
            <a:ext cx="3186447" cy="353943"/>
          </a:xfrm>
          <a:prstGeom prst="rect">
            <a:avLst/>
          </a:prstGeom>
          <a:noFill/>
        </p:spPr>
        <p:txBody>
          <a:bodyPr wrap="square" rtlCol="0">
            <a:spAutoFit/>
          </a:bodyPr>
          <a:lstStyle/>
          <a:p>
            <a:pPr algn="ctr"/>
            <a:r>
              <a:rPr lang="en-GB" sz="1700" dirty="0">
                <a:latin typeface="Verdana" panose="020B0604030504040204" pitchFamily="34" charset="0"/>
                <a:ea typeface="Verdana" panose="020B0604030504040204" pitchFamily="34" charset="0"/>
                <a:cs typeface="Verdana" panose="020B0604030504040204" pitchFamily="34" charset="0"/>
              </a:rPr>
              <a:t>Guiding brain surgeons</a:t>
            </a:r>
          </a:p>
        </p:txBody>
      </p:sp>
      <p:sp>
        <p:nvSpPr>
          <p:cNvPr id="40" name="TextBox 39">
            <a:extLst>
              <a:ext uri="{FF2B5EF4-FFF2-40B4-BE49-F238E27FC236}">
                <a16:creationId xmlns:a16="http://schemas.microsoft.com/office/drawing/2014/main" id="{A45C2304-8164-8668-EDDC-410EAE7D8F19}"/>
              </a:ext>
            </a:extLst>
          </p:cNvPr>
          <p:cNvSpPr txBox="1"/>
          <p:nvPr/>
        </p:nvSpPr>
        <p:spPr>
          <a:xfrm>
            <a:off x="4497732" y="5507873"/>
            <a:ext cx="3186447" cy="353943"/>
          </a:xfrm>
          <a:prstGeom prst="rect">
            <a:avLst/>
          </a:prstGeom>
          <a:noFill/>
        </p:spPr>
        <p:txBody>
          <a:bodyPr wrap="square" rtlCol="0">
            <a:spAutoFit/>
          </a:bodyPr>
          <a:lstStyle/>
          <a:p>
            <a:pPr algn="ctr"/>
            <a:r>
              <a:rPr lang="en-GB" sz="1700" dirty="0">
                <a:latin typeface="Verdana" panose="020B0604030504040204" pitchFamily="34" charset="0"/>
                <a:ea typeface="Verdana" panose="020B0604030504040204" pitchFamily="34" charset="0"/>
                <a:cs typeface="Verdana" panose="020B0604030504040204" pitchFamily="34" charset="0"/>
              </a:rPr>
              <a:t>Analysing honeybee hives</a:t>
            </a:r>
          </a:p>
        </p:txBody>
      </p:sp>
      <p:sp>
        <p:nvSpPr>
          <p:cNvPr id="41" name="TextBox 40">
            <a:extLst>
              <a:ext uri="{FF2B5EF4-FFF2-40B4-BE49-F238E27FC236}">
                <a16:creationId xmlns:a16="http://schemas.microsoft.com/office/drawing/2014/main" id="{3A5F0ED1-8861-9F20-5F15-44B80135EEBB}"/>
              </a:ext>
            </a:extLst>
          </p:cNvPr>
          <p:cNvSpPr txBox="1"/>
          <p:nvPr/>
        </p:nvSpPr>
        <p:spPr>
          <a:xfrm>
            <a:off x="7773083" y="3061637"/>
            <a:ext cx="3186447" cy="353943"/>
          </a:xfrm>
          <a:prstGeom prst="rect">
            <a:avLst/>
          </a:prstGeom>
          <a:noFill/>
        </p:spPr>
        <p:txBody>
          <a:bodyPr wrap="square" rtlCol="0">
            <a:spAutoFit/>
          </a:bodyPr>
          <a:lstStyle/>
          <a:p>
            <a:pPr algn="ctr"/>
            <a:r>
              <a:rPr lang="en-GB" sz="1700" dirty="0">
                <a:latin typeface="Verdana" panose="020B0604030504040204" pitchFamily="34" charset="0"/>
                <a:ea typeface="Verdana" panose="020B0604030504040204" pitchFamily="34" charset="0"/>
                <a:cs typeface="Verdana" panose="020B0604030504040204" pitchFamily="34" charset="0"/>
              </a:rPr>
              <a:t>Tracking sustainable fishing</a:t>
            </a:r>
          </a:p>
        </p:txBody>
      </p:sp>
      <p:sp>
        <p:nvSpPr>
          <p:cNvPr id="42" name="TextBox 41">
            <a:extLst>
              <a:ext uri="{FF2B5EF4-FFF2-40B4-BE49-F238E27FC236}">
                <a16:creationId xmlns:a16="http://schemas.microsoft.com/office/drawing/2014/main" id="{2F636F5C-8742-74CC-F55D-742ABA36C14A}"/>
              </a:ext>
            </a:extLst>
          </p:cNvPr>
          <p:cNvSpPr txBox="1"/>
          <p:nvPr/>
        </p:nvSpPr>
        <p:spPr>
          <a:xfrm>
            <a:off x="7773083" y="5246263"/>
            <a:ext cx="3186447" cy="615553"/>
          </a:xfrm>
          <a:prstGeom prst="rect">
            <a:avLst/>
          </a:prstGeom>
          <a:noFill/>
        </p:spPr>
        <p:txBody>
          <a:bodyPr wrap="square" rtlCol="0">
            <a:spAutoFit/>
          </a:bodyPr>
          <a:lstStyle/>
          <a:p>
            <a:pPr algn="ctr"/>
            <a:r>
              <a:rPr lang="en-GB" sz="1700" dirty="0">
                <a:latin typeface="Verdana" panose="020B0604030504040204" pitchFamily="34" charset="0"/>
                <a:ea typeface="Verdana" panose="020B0604030504040204" pitchFamily="34" charset="0"/>
                <a:cs typeface="Verdana" panose="020B0604030504040204" pitchFamily="34" charset="0"/>
              </a:rPr>
              <a:t>Narration for people with visual impairments’</a:t>
            </a:r>
          </a:p>
        </p:txBody>
      </p:sp>
    </p:spTree>
    <p:extLst>
      <p:ext uri="{BB962C8B-B14F-4D97-AF65-F5344CB8AC3E}">
        <p14:creationId xmlns:p14="http://schemas.microsoft.com/office/powerpoint/2010/main" val="361878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F0B29-4F95-2049-3091-D568CA7305DB}"/>
            </a:ext>
          </a:extLst>
        </p:cNvPr>
        <p:cNvGrpSpPr/>
        <p:nvPr/>
      </p:nvGrpSpPr>
      <p:grpSpPr>
        <a:xfrm>
          <a:off x="0" y="0"/>
          <a:ext cx="0" cy="0"/>
          <a:chOff x="0" y="0"/>
          <a:chExt cx="0" cy="0"/>
        </a:xfrm>
      </p:grpSpPr>
      <p:pic>
        <p:nvPicPr>
          <p:cNvPr id="16" name="Picture 15" descr="A purple and white background&#10;&#10;AI-generated content may be incorrect.">
            <a:extLst>
              <a:ext uri="{FF2B5EF4-FFF2-40B4-BE49-F238E27FC236}">
                <a16:creationId xmlns:a16="http://schemas.microsoft.com/office/drawing/2014/main" id="{D1263B92-3273-656F-0A8F-FD17A3CFFFA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18" name="Picture 17" descr="A group of rectangular colored objects&#10;&#10;AI-generated content may be incorrect.">
            <a:extLst>
              <a:ext uri="{FF2B5EF4-FFF2-40B4-BE49-F238E27FC236}">
                <a16:creationId xmlns:a16="http://schemas.microsoft.com/office/drawing/2014/main" id="{0A7425BA-23E5-465C-6497-341B3F049917}"/>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432262" y="1197034"/>
            <a:ext cx="2287630" cy="4488872"/>
          </a:xfrm>
          <a:prstGeom prst="rect">
            <a:avLst/>
          </a:prstGeom>
        </p:spPr>
      </p:pic>
      <p:pic>
        <p:nvPicPr>
          <p:cNvPr id="19" name="Picture 18" descr="A group of rectangular colored objects&#10;&#10;AI-generated content may be incorrect.">
            <a:extLst>
              <a:ext uri="{FF2B5EF4-FFF2-40B4-BE49-F238E27FC236}">
                <a16:creationId xmlns:a16="http://schemas.microsoft.com/office/drawing/2014/main" id="{AD52011C-9F07-8338-089C-1246FF106E5B}"/>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2666752" y="1197034"/>
            <a:ext cx="2287630" cy="4488872"/>
          </a:xfrm>
          <a:prstGeom prst="rect">
            <a:avLst/>
          </a:prstGeom>
        </p:spPr>
      </p:pic>
      <p:pic>
        <p:nvPicPr>
          <p:cNvPr id="20" name="Picture 19" descr="A group of rectangular colored objects&#10;&#10;AI-generated content may be incorrect.">
            <a:extLst>
              <a:ext uri="{FF2B5EF4-FFF2-40B4-BE49-F238E27FC236}">
                <a16:creationId xmlns:a16="http://schemas.microsoft.com/office/drawing/2014/main" id="{8CBEE000-7820-6D99-164B-03C81BAD63B7}"/>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4954383" y="1184564"/>
            <a:ext cx="2300996" cy="4488872"/>
          </a:xfrm>
          <a:prstGeom prst="rect">
            <a:avLst/>
          </a:prstGeom>
        </p:spPr>
      </p:pic>
      <p:pic>
        <p:nvPicPr>
          <p:cNvPr id="21" name="Picture 20" descr="A group of rectangular colored objects&#10;&#10;AI-generated content may be incorrect.">
            <a:extLst>
              <a:ext uri="{FF2B5EF4-FFF2-40B4-BE49-F238E27FC236}">
                <a16:creationId xmlns:a16="http://schemas.microsoft.com/office/drawing/2014/main" id="{AA757A20-9671-0937-8A49-57662AC67676}"/>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7182196" y="1197034"/>
            <a:ext cx="2360813" cy="4488872"/>
          </a:xfrm>
          <a:prstGeom prst="rect">
            <a:avLst/>
          </a:prstGeom>
        </p:spPr>
      </p:pic>
      <p:pic>
        <p:nvPicPr>
          <p:cNvPr id="22" name="Picture 21" descr="A group of rectangular colored objects&#10;&#10;AI-generated content may be incorrect.">
            <a:extLst>
              <a:ext uri="{FF2B5EF4-FFF2-40B4-BE49-F238E27FC236}">
                <a16:creationId xmlns:a16="http://schemas.microsoft.com/office/drawing/2014/main" id="{D0D4843D-590B-A8E4-A577-71C524FCA628}"/>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9543010" y="1172094"/>
            <a:ext cx="2227811" cy="4488872"/>
          </a:xfrm>
          <a:prstGeom prst="rect">
            <a:avLst/>
          </a:prstGeom>
        </p:spPr>
      </p:pic>
      <p:pic>
        <p:nvPicPr>
          <p:cNvPr id="26" name="Picture 25" descr="A group of icons on a black background&#10;&#10;AI-generated content may be incorrect.">
            <a:extLst>
              <a:ext uri="{FF2B5EF4-FFF2-40B4-BE49-F238E27FC236}">
                <a16:creationId xmlns:a16="http://schemas.microsoft.com/office/drawing/2014/main" id="{4E025C7E-3E03-9008-A461-3A6650151C6B}"/>
              </a:ext>
            </a:extLst>
          </p:cNvPr>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a:xfrm>
            <a:off x="5160731" y="2330824"/>
            <a:ext cx="1824079" cy="2159308"/>
          </a:xfrm>
          <a:prstGeom prst="rect">
            <a:avLst/>
          </a:prstGeom>
        </p:spPr>
      </p:pic>
      <p:pic>
        <p:nvPicPr>
          <p:cNvPr id="27" name="Picture 26" descr="A group of icons on a black background&#10;&#10;AI-generated content may be incorrect.">
            <a:extLst>
              <a:ext uri="{FF2B5EF4-FFF2-40B4-BE49-F238E27FC236}">
                <a16:creationId xmlns:a16="http://schemas.microsoft.com/office/drawing/2014/main" id="{796C981D-FEF2-BF24-B4AF-B3978DF2764A}"/>
              </a:ext>
            </a:extLst>
          </p:cNvPr>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a:xfrm>
            <a:off x="7448040" y="2305884"/>
            <a:ext cx="1817719" cy="2159308"/>
          </a:xfrm>
          <a:prstGeom prst="rect">
            <a:avLst/>
          </a:prstGeom>
        </p:spPr>
      </p:pic>
      <p:pic>
        <p:nvPicPr>
          <p:cNvPr id="28" name="Picture 27" descr="A group of icons on a black background&#10;&#10;AI-generated content may be incorrect.">
            <a:extLst>
              <a:ext uri="{FF2B5EF4-FFF2-40B4-BE49-F238E27FC236}">
                <a16:creationId xmlns:a16="http://schemas.microsoft.com/office/drawing/2014/main" id="{0C27D961-E6E2-67C9-0A13-B40F037EAB8C}"/>
              </a:ext>
            </a:extLst>
          </p:cNvPr>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a:xfrm>
            <a:off x="2926241" y="2305884"/>
            <a:ext cx="1850803" cy="2159308"/>
          </a:xfrm>
          <a:prstGeom prst="rect">
            <a:avLst/>
          </a:prstGeom>
        </p:spPr>
      </p:pic>
      <p:pic>
        <p:nvPicPr>
          <p:cNvPr id="29" name="Picture 28" descr="A group of icons on a black background&#10;&#10;AI-generated content may be incorrect.">
            <a:extLst>
              <a:ext uri="{FF2B5EF4-FFF2-40B4-BE49-F238E27FC236}">
                <a16:creationId xmlns:a16="http://schemas.microsoft.com/office/drawing/2014/main" id="{6F237CE6-56F1-9E79-D4B2-3B0C3BE14B7A}"/>
              </a:ext>
            </a:extLst>
          </p:cNvPr>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a:xfrm>
            <a:off x="600635" y="2280944"/>
            <a:ext cx="1859768" cy="2159308"/>
          </a:xfrm>
          <a:prstGeom prst="rect">
            <a:avLst/>
          </a:prstGeom>
        </p:spPr>
      </p:pic>
      <p:pic>
        <p:nvPicPr>
          <p:cNvPr id="30" name="Picture 29" descr="A group of icons on a black background&#10;&#10;AI-generated content may be incorrect.">
            <a:extLst>
              <a:ext uri="{FF2B5EF4-FFF2-40B4-BE49-F238E27FC236}">
                <a16:creationId xmlns:a16="http://schemas.microsoft.com/office/drawing/2014/main" id="{4374AD8B-D8C4-819E-E220-FDE2D7806BE7}"/>
              </a:ext>
            </a:extLst>
          </p:cNvPr>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a:xfrm>
            <a:off x="9735671" y="2281518"/>
            <a:ext cx="1837764" cy="2159308"/>
          </a:xfrm>
          <a:prstGeom prst="rect">
            <a:avLst/>
          </a:prstGeom>
        </p:spPr>
      </p:pic>
      <p:sp>
        <p:nvSpPr>
          <p:cNvPr id="33" name="TextBox 32">
            <a:extLst>
              <a:ext uri="{FF2B5EF4-FFF2-40B4-BE49-F238E27FC236}">
                <a16:creationId xmlns:a16="http://schemas.microsoft.com/office/drawing/2014/main" id="{DCB7FC57-8666-6FED-DFEC-73E2D20C3A8E}"/>
              </a:ext>
            </a:extLst>
          </p:cNvPr>
          <p:cNvSpPr txBox="1"/>
          <p:nvPr/>
        </p:nvSpPr>
        <p:spPr>
          <a:xfrm>
            <a:off x="432262" y="5856339"/>
            <a:ext cx="2234490" cy="615553"/>
          </a:xfrm>
          <a:prstGeom prst="rect">
            <a:avLst/>
          </a:prstGeom>
          <a:noFill/>
        </p:spPr>
        <p:txBody>
          <a:bodyPr wrap="square" rtlCol="0">
            <a:spAutoFit/>
          </a:bodyPr>
          <a:lstStyle/>
          <a:p>
            <a:pPr algn="ctr"/>
            <a:r>
              <a:rPr lang="en-GB" sz="1700" b="1" dirty="0">
                <a:solidFill>
                  <a:schemeClr val="bg1"/>
                </a:solidFill>
                <a:latin typeface="Verdana" panose="020B0604030504040204" pitchFamily="34" charset="0"/>
                <a:ea typeface="Verdana" panose="020B0604030504040204" pitchFamily="34" charset="0"/>
                <a:cs typeface="Verdana" panose="020B0604030504040204" pitchFamily="34" charset="0"/>
              </a:rPr>
              <a:t>Replacing </a:t>
            </a:r>
          </a:p>
          <a:p>
            <a:pPr algn="ctr"/>
            <a:r>
              <a:rPr lang="en-GB" sz="1700" b="1" dirty="0">
                <a:solidFill>
                  <a:schemeClr val="bg1"/>
                </a:solidFill>
                <a:latin typeface="Verdana" panose="020B0604030504040204" pitchFamily="34" charset="0"/>
                <a:ea typeface="Verdana" panose="020B0604030504040204" pitchFamily="34" charset="0"/>
                <a:cs typeface="Verdana" panose="020B0604030504040204" pitchFamily="34" charset="0"/>
              </a:rPr>
              <a:t>jobs?</a:t>
            </a:r>
          </a:p>
        </p:txBody>
      </p:sp>
      <p:sp>
        <p:nvSpPr>
          <p:cNvPr id="34" name="TextBox 33">
            <a:extLst>
              <a:ext uri="{FF2B5EF4-FFF2-40B4-BE49-F238E27FC236}">
                <a16:creationId xmlns:a16="http://schemas.microsoft.com/office/drawing/2014/main" id="{FD04F480-D40C-EB84-1500-8AC69E00FCFC}"/>
              </a:ext>
            </a:extLst>
          </p:cNvPr>
          <p:cNvSpPr txBox="1"/>
          <p:nvPr/>
        </p:nvSpPr>
        <p:spPr>
          <a:xfrm>
            <a:off x="2684735" y="5856339"/>
            <a:ext cx="2234490" cy="615553"/>
          </a:xfrm>
          <a:prstGeom prst="rect">
            <a:avLst/>
          </a:prstGeom>
          <a:noFill/>
        </p:spPr>
        <p:txBody>
          <a:bodyPr wrap="square" rtlCol="0">
            <a:spAutoFit/>
          </a:bodyPr>
          <a:lstStyle/>
          <a:p>
            <a:pPr algn="ctr"/>
            <a:r>
              <a:rPr lang="en-GB" sz="1700" b="1" dirty="0">
                <a:solidFill>
                  <a:schemeClr val="bg1"/>
                </a:solidFill>
                <a:latin typeface="Verdana" panose="020B0604030504040204" pitchFamily="34" charset="0"/>
                <a:ea typeface="Verdana" panose="020B0604030504040204" pitchFamily="34" charset="0"/>
                <a:cs typeface="Verdana" panose="020B0604030504040204" pitchFamily="34" charset="0"/>
              </a:rPr>
              <a:t>Completing coursework?</a:t>
            </a:r>
          </a:p>
        </p:txBody>
      </p:sp>
      <p:sp>
        <p:nvSpPr>
          <p:cNvPr id="35" name="TextBox 34">
            <a:extLst>
              <a:ext uri="{FF2B5EF4-FFF2-40B4-BE49-F238E27FC236}">
                <a16:creationId xmlns:a16="http://schemas.microsoft.com/office/drawing/2014/main" id="{E2E838CE-F0B3-C6CD-D040-B12B159BA10D}"/>
              </a:ext>
            </a:extLst>
          </p:cNvPr>
          <p:cNvSpPr txBox="1"/>
          <p:nvPr/>
        </p:nvSpPr>
        <p:spPr>
          <a:xfrm>
            <a:off x="4985012" y="5856339"/>
            <a:ext cx="2234490" cy="353943"/>
          </a:xfrm>
          <a:prstGeom prst="rect">
            <a:avLst/>
          </a:prstGeom>
          <a:noFill/>
        </p:spPr>
        <p:txBody>
          <a:bodyPr wrap="square" rtlCol="0">
            <a:spAutoFit/>
          </a:bodyPr>
          <a:lstStyle/>
          <a:p>
            <a:pPr algn="ctr"/>
            <a:r>
              <a:rPr lang="en-GB" sz="1700" b="1" dirty="0">
                <a:solidFill>
                  <a:schemeClr val="bg1"/>
                </a:solidFill>
                <a:latin typeface="Verdana" panose="020B0604030504040204" pitchFamily="34" charset="0"/>
                <a:ea typeface="Verdana" panose="020B0604030504040204" pitchFamily="34" charset="0"/>
                <a:cs typeface="Verdana" panose="020B0604030504040204" pitchFamily="34" charset="0"/>
              </a:rPr>
              <a:t>Deepfakes?</a:t>
            </a:r>
          </a:p>
        </p:txBody>
      </p:sp>
      <p:sp>
        <p:nvSpPr>
          <p:cNvPr id="36" name="TextBox 35">
            <a:extLst>
              <a:ext uri="{FF2B5EF4-FFF2-40B4-BE49-F238E27FC236}">
                <a16:creationId xmlns:a16="http://schemas.microsoft.com/office/drawing/2014/main" id="{7A2E5F89-B067-ACBE-D1A0-414D023A64EA}"/>
              </a:ext>
            </a:extLst>
          </p:cNvPr>
          <p:cNvSpPr txBox="1"/>
          <p:nvPr/>
        </p:nvSpPr>
        <p:spPr>
          <a:xfrm>
            <a:off x="7251761" y="5856339"/>
            <a:ext cx="2234490" cy="615553"/>
          </a:xfrm>
          <a:prstGeom prst="rect">
            <a:avLst/>
          </a:prstGeom>
          <a:noFill/>
        </p:spPr>
        <p:txBody>
          <a:bodyPr wrap="square" rtlCol="0">
            <a:spAutoFit/>
          </a:bodyPr>
          <a:lstStyle/>
          <a:p>
            <a:pPr algn="ctr"/>
            <a:r>
              <a:rPr lang="en-GB" sz="1700" b="1" dirty="0">
                <a:solidFill>
                  <a:schemeClr val="bg1"/>
                </a:solidFill>
                <a:latin typeface="Verdana" panose="020B0604030504040204" pitchFamily="34" charset="0"/>
                <a:ea typeface="Verdana" panose="020B0604030504040204" pitchFamily="34" charset="0"/>
                <a:cs typeface="Verdana" panose="020B0604030504040204" pitchFamily="34" charset="0"/>
              </a:rPr>
              <a:t>Inaccurate advice?</a:t>
            </a:r>
          </a:p>
        </p:txBody>
      </p:sp>
      <p:sp>
        <p:nvSpPr>
          <p:cNvPr id="37" name="TextBox 36">
            <a:extLst>
              <a:ext uri="{FF2B5EF4-FFF2-40B4-BE49-F238E27FC236}">
                <a16:creationId xmlns:a16="http://schemas.microsoft.com/office/drawing/2014/main" id="{E15754B7-4653-09D8-D544-44DC822BB027}"/>
              </a:ext>
            </a:extLst>
          </p:cNvPr>
          <p:cNvSpPr txBox="1"/>
          <p:nvPr/>
        </p:nvSpPr>
        <p:spPr>
          <a:xfrm>
            <a:off x="9528136" y="5856339"/>
            <a:ext cx="2234490" cy="615553"/>
          </a:xfrm>
          <a:prstGeom prst="rect">
            <a:avLst/>
          </a:prstGeom>
          <a:noFill/>
        </p:spPr>
        <p:txBody>
          <a:bodyPr wrap="square" rtlCol="0">
            <a:spAutoFit/>
          </a:bodyPr>
          <a:lstStyle/>
          <a:p>
            <a:pPr algn="ctr"/>
            <a:r>
              <a:rPr lang="en-GB" sz="1700" b="1" dirty="0">
                <a:solidFill>
                  <a:schemeClr val="bg1"/>
                </a:solidFill>
                <a:latin typeface="Verdana" panose="020B0604030504040204" pitchFamily="34" charset="0"/>
                <a:ea typeface="Verdana" panose="020B0604030504040204" pitchFamily="34" charset="0"/>
                <a:cs typeface="Verdana" panose="020B0604030504040204" pitchFamily="34" charset="0"/>
              </a:rPr>
              <a:t>Environmental impact?</a:t>
            </a:r>
          </a:p>
        </p:txBody>
      </p:sp>
    </p:spTree>
    <p:extLst>
      <p:ext uri="{BB962C8B-B14F-4D97-AF65-F5344CB8AC3E}">
        <p14:creationId xmlns:p14="http://schemas.microsoft.com/office/powerpoint/2010/main" val="3196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downRight)">
                                      <p:cBhvr>
                                        <p:cTn id="7" dur="500"/>
                                        <p:tgtEl>
                                          <p:spTgt spid="29"/>
                                        </p:tgtEl>
                                      </p:cBhvr>
                                    </p:animEffect>
                                  </p:childTnLst>
                                </p:cTn>
                              </p:par>
                              <p:par>
                                <p:cTn id="8" presetID="18" presetClass="entr" presetSubtype="6"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strips(downRight)">
                                      <p:cBhvr>
                                        <p:cTn id="10" dur="500"/>
                                        <p:tgtEl>
                                          <p:spTgt spid="28"/>
                                        </p:tgtEl>
                                      </p:cBhvr>
                                    </p:animEffect>
                                  </p:childTnLst>
                                </p:cTn>
                              </p:par>
                              <p:par>
                                <p:cTn id="11" presetID="18" presetClass="entr" presetSubtype="6"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strips(downRight)">
                                      <p:cBhvr>
                                        <p:cTn id="13" dur="500"/>
                                        <p:tgtEl>
                                          <p:spTgt spid="26"/>
                                        </p:tgtEl>
                                      </p:cBhvr>
                                    </p:animEffect>
                                  </p:childTnLst>
                                </p:cTn>
                              </p:par>
                              <p:par>
                                <p:cTn id="14" presetID="18" presetClass="entr" presetSubtype="6"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strips(downRight)">
                                      <p:cBhvr>
                                        <p:cTn id="16" dur="500"/>
                                        <p:tgtEl>
                                          <p:spTgt spid="27"/>
                                        </p:tgtEl>
                                      </p:cBhvr>
                                    </p:animEffect>
                                  </p:childTnLst>
                                </p:cTn>
                              </p:par>
                              <p:par>
                                <p:cTn id="17" presetID="18" presetClass="entr" presetSubtype="6"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strips(downRight)">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B8FC7-4284-CA57-33FE-91F6670CA61F}"/>
            </a:ext>
          </a:extLst>
        </p:cNvPr>
        <p:cNvGrpSpPr/>
        <p:nvPr/>
      </p:nvGrpSpPr>
      <p:grpSpPr>
        <a:xfrm>
          <a:off x="0" y="0"/>
          <a:ext cx="0" cy="0"/>
          <a:chOff x="0" y="0"/>
          <a:chExt cx="0" cy="0"/>
        </a:xfrm>
      </p:grpSpPr>
      <p:pic>
        <p:nvPicPr>
          <p:cNvPr id="13" name="Picture 12" descr="A purple and white background&#10;&#10;AI-generated content may be incorrect.">
            <a:extLst>
              <a:ext uri="{FF2B5EF4-FFF2-40B4-BE49-F238E27FC236}">
                <a16:creationId xmlns:a16="http://schemas.microsoft.com/office/drawing/2014/main" id="{5B2AF669-ECBA-5749-3501-60713653511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grpSp>
        <p:nvGrpSpPr>
          <p:cNvPr id="5" name="Group 4">
            <a:extLst>
              <a:ext uri="{FF2B5EF4-FFF2-40B4-BE49-F238E27FC236}">
                <a16:creationId xmlns:a16="http://schemas.microsoft.com/office/drawing/2014/main" id="{699FC403-BC7E-388B-C103-440BCB9D0235}"/>
              </a:ext>
            </a:extLst>
          </p:cNvPr>
          <p:cNvGrpSpPr/>
          <p:nvPr/>
        </p:nvGrpSpPr>
        <p:grpSpPr>
          <a:xfrm>
            <a:off x="-1" y="1259"/>
            <a:ext cx="12192001" cy="6855481"/>
            <a:chOff x="-1" y="1259"/>
            <a:chExt cx="12192001" cy="6855481"/>
          </a:xfrm>
        </p:grpSpPr>
        <p:grpSp>
          <p:nvGrpSpPr>
            <p:cNvPr id="4" name="Group 3">
              <a:extLst>
                <a:ext uri="{FF2B5EF4-FFF2-40B4-BE49-F238E27FC236}">
                  <a16:creationId xmlns:a16="http://schemas.microsoft.com/office/drawing/2014/main" id="{6E876DED-8027-F1FD-9F1F-C640F6A4D464}"/>
                </a:ext>
              </a:extLst>
            </p:cNvPr>
            <p:cNvGrpSpPr/>
            <p:nvPr/>
          </p:nvGrpSpPr>
          <p:grpSpPr>
            <a:xfrm>
              <a:off x="-1" y="1259"/>
              <a:ext cx="12192001" cy="6855481"/>
              <a:chOff x="-1" y="1259"/>
              <a:chExt cx="12192001" cy="6855481"/>
            </a:xfrm>
          </p:grpSpPr>
          <p:pic>
            <p:nvPicPr>
              <p:cNvPr id="3" name="Picture 2" descr="A rectangular object with yellow dots&#10;&#10;AI-generated content may be incorrect.">
                <a:extLst>
                  <a:ext uri="{FF2B5EF4-FFF2-40B4-BE49-F238E27FC236}">
                    <a16:creationId xmlns:a16="http://schemas.microsoft.com/office/drawing/2014/main" id="{E8E92A2A-0657-F330-2CDC-1FC162B1EC8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17" name="Picture 16" descr="A black background with orange lines&#10;&#10;AI-generated content may be incorrect.">
                <a:extLst>
                  <a:ext uri="{FF2B5EF4-FFF2-40B4-BE49-F238E27FC236}">
                    <a16:creationId xmlns:a16="http://schemas.microsoft.com/office/drawing/2014/main" id="{857EE758-C07A-14A9-0CBE-32C280A0485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grpSp>
        <p:sp>
          <p:nvSpPr>
            <p:cNvPr id="21" name="TextBox 20">
              <a:extLst>
                <a:ext uri="{FF2B5EF4-FFF2-40B4-BE49-F238E27FC236}">
                  <a16:creationId xmlns:a16="http://schemas.microsoft.com/office/drawing/2014/main" id="{3E495F54-EED0-AEE0-F234-5725CD27766D}"/>
                </a:ext>
              </a:extLst>
            </p:cNvPr>
            <p:cNvSpPr txBox="1"/>
            <p:nvPr/>
          </p:nvSpPr>
          <p:spPr>
            <a:xfrm>
              <a:off x="3049571" y="2528984"/>
              <a:ext cx="6099142" cy="1815882"/>
            </a:xfrm>
            <a:prstGeom prst="rect">
              <a:avLst/>
            </a:prstGeom>
            <a:noFill/>
          </p:spPr>
          <p:txBody>
            <a:bodyPr wrap="square">
              <a:spAutoFit/>
            </a:bodyPr>
            <a:lstStyle/>
            <a:p>
              <a:pPr algn="ctr">
                <a:buNone/>
              </a:pPr>
              <a:r>
                <a:rPr lang="en-GB" sz="2800" b="1" dirty="0">
                  <a:solidFill>
                    <a:schemeClr val="bg1"/>
                  </a:solidFill>
                  <a:effectLst/>
                  <a:latin typeface="Verdana" panose="020B0604030504040204" pitchFamily="34" charset="0"/>
                </a:rPr>
                <a:t>We all have the right to decide the extent to which we want to engage with </a:t>
              </a:r>
            </a:p>
            <a:p>
              <a:pPr algn="ctr">
                <a:buNone/>
              </a:pPr>
              <a:r>
                <a:rPr lang="en-GB" sz="2800" b="1" dirty="0">
                  <a:solidFill>
                    <a:schemeClr val="bg1"/>
                  </a:solidFill>
                  <a:effectLst/>
                  <a:latin typeface="Verdana" panose="020B0604030504040204" pitchFamily="34" charset="0"/>
                </a:rPr>
                <a:t>AI technologies.</a:t>
              </a:r>
              <a:endParaRPr lang="en-GB" sz="2800" dirty="0">
                <a:solidFill>
                  <a:schemeClr val="bg1"/>
                </a:solidFill>
                <a:effectLst/>
                <a:latin typeface="Verdana" panose="020B0604030504040204" pitchFamily="34" charset="0"/>
              </a:endParaRPr>
            </a:p>
          </p:txBody>
        </p:sp>
      </p:grpSp>
    </p:spTree>
    <p:extLst>
      <p:ext uri="{BB962C8B-B14F-4D97-AF65-F5344CB8AC3E}">
        <p14:creationId xmlns:p14="http://schemas.microsoft.com/office/powerpoint/2010/main" val="299245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56E92-E206-6E6D-188E-9CB62A26C0EE}"/>
            </a:ext>
          </a:extLst>
        </p:cNvPr>
        <p:cNvGrpSpPr/>
        <p:nvPr/>
      </p:nvGrpSpPr>
      <p:grpSpPr>
        <a:xfrm>
          <a:off x="0" y="0"/>
          <a:ext cx="0" cy="0"/>
          <a:chOff x="0" y="0"/>
          <a:chExt cx="0" cy="0"/>
        </a:xfrm>
      </p:grpSpPr>
      <p:pic>
        <p:nvPicPr>
          <p:cNvPr id="18" name="Picture 17" descr="A screenshot of a video game&#10;&#10;AI-generated content may be incorrect.">
            <a:extLst>
              <a:ext uri="{FF2B5EF4-FFF2-40B4-BE49-F238E27FC236}">
                <a16:creationId xmlns:a16="http://schemas.microsoft.com/office/drawing/2014/main" id="{2881606F-2902-16D9-2F62-178E6B5D5F5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a:fillRect/>
          </a:stretch>
        </p:blipFill>
        <p:spPr>
          <a:xfrm>
            <a:off x="144375" y="2363954"/>
            <a:ext cx="1809425" cy="1656717"/>
          </a:xfrm>
          <a:prstGeom prst="rect">
            <a:avLst/>
          </a:prstGeom>
        </p:spPr>
      </p:pic>
      <p:pic>
        <p:nvPicPr>
          <p:cNvPr id="20" name="Picture 19" descr="A screenshot of a video game&#10;&#10;AI-generated content may be incorrect.">
            <a:extLst>
              <a:ext uri="{FF2B5EF4-FFF2-40B4-BE49-F238E27FC236}">
                <a16:creationId xmlns:a16="http://schemas.microsoft.com/office/drawing/2014/main" id="{EDD909EC-688B-76BA-7638-8165F950C96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a:fillRect/>
          </a:stretch>
        </p:blipFill>
        <p:spPr>
          <a:xfrm>
            <a:off x="1171576" y="442913"/>
            <a:ext cx="1671638" cy="1614487"/>
          </a:xfrm>
          <a:prstGeom prst="rect">
            <a:avLst/>
          </a:prstGeom>
        </p:spPr>
      </p:pic>
      <p:pic>
        <p:nvPicPr>
          <p:cNvPr id="35" name="Picture 34" descr="A purple and white background&#10;&#10;AI-generated content may be incorrect.">
            <a:extLst>
              <a:ext uri="{FF2B5EF4-FFF2-40B4-BE49-F238E27FC236}">
                <a16:creationId xmlns:a16="http://schemas.microsoft.com/office/drawing/2014/main" id="{4FBF009D-9222-D1F5-571C-2E52DA6A3F9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sp>
        <p:nvSpPr>
          <p:cNvPr id="45" name="TextBox 44">
            <a:extLst>
              <a:ext uri="{FF2B5EF4-FFF2-40B4-BE49-F238E27FC236}">
                <a16:creationId xmlns:a16="http://schemas.microsoft.com/office/drawing/2014/main" id="{5F16626E-04BB-A54B-F094-F29D569FE578}"/>
              </a:ext>
            </a:extLst>
          </p:cNvPr>
          <p:cNvSpPr txBox="1"/>
          <p:nvPr/>
        </p:nvSpPr>
        <p:spPr>
          <a:xfrm>
            <a:off x="3835254" y="2733331"/>
            <a:ext cx="4519749" cy="1384995"/>
          </a:xfrm>
          <a:prstGeom prst="rect">
            <a:avLst/>
          </a:prstGeom>
          <a:noFill/>
        </p:spPr>
        <p:txBody>
          <a:bodyPr wrap="square" rtlCol="0">
            <a:spAutoFit/>
          </a:bodyPr>
          <a:lstStyle/>
          <a:p>
            <a:pPr algn="ctr"/>
            <a:r>
              <a:rPr lang="en-GB" sz="2800" b="1" dirty="0">
                <a:solidFill>
                  <a:schemeClr val="bg1"/>
                </a:solidFill>
                <a:latin typeface="Verdana" panose="020B0604030504040204" pitchFamily="34" charset="0"/>
                <a:ea typeface="Verdana" panose="020B0604030504040204" pitchFamily="34" charset="0"/>
                <a:cs typeface="Verdana" panose="020B0604030504040204" pitchFamily="34" charset="0"/>
              </a:rPr>
              <a:t>What does safe and responsible use of AI technology mean?</a:t>
            </a:r>
            <a:endParaRPr lang="en-GB"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2" name="Group 1">
            <a:extLst>
              <a:ext uri="{FF2B5EF4-FFF2-40B4-BE49-F238E27FC236}">
                <a16:creationId xmlns:a16="http://schemas.microsoft.com/office/drawing/2014/main" id="{62F350AB-4EC9-A384-BA75-C3B5B7F070F3}"/>
              </a:ext>
            </a:extLst>
          </p:cNvPr>
          <p:cNvGrpSpPr/>
          <p:nvPr/>
        </p:nvGrpSpPr>
        <p:grpSpPr>
          <a:xfrm>
            <a:off x="2050868" y="618979"/>
            <a:ext cx="3047939" cy="1438422"/>
            <a:chOff x="2050868" y="618979"/>
            <a:chExt cx="3047939" cy="1438422"/>
          </a:xfrm>
        </p:grpSpPr>
        <p:pic>
          <p:nvPicPr>
            <p:cNvPr id="39" name="Picture 38" descr="A group of white rectangular speech bubbles&#10;&#10;AI-generated content may be incorrect.">
              <a:extLst>
                <a:ext uri="{FF2B5EF4-FFF2-40B4-BE49-F238E27FC236}">
                  <a16:creationId xmlns:a16="http://schemas.microsoft.com/office/drawing/2014/main" id="{498297FE-E2CF-D234-B529-8CD4434FA18D}"/>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2050868" y="618979"/>
              <a:ext cx="3047939" cy="1438422"/>
            </a:xfrm>
            <a:prstGeom prst="rect">
              <a:avLst/>
            </a:prstGeom>
          </p:spPr>
        </p:pic>
        <p:sp>
          <p:nvSpPr>
            <p:cNvPr id="46" name="TextBox 45">
              <a:extLst>
                <a:ext uri="{FF2B5EF4-FFF2-40B4-BE49-F238E27FC236}">
                  <a16:creationId xmlns:a16="http://schemas.microsoft.com/office/drawing/2014/main" id="{80655A7C-A050-687D-72AE-377861E39164}"/>
                </a:ext>
              </a:extLst>
            </p:cNvPr>
            <p:cNvSpPr txBox="1"/>
            <p:nvPr/>
          </p:nvSpPr>
          <p:spPr>
            <a:xfrm>
              <a:off x="2351154" y="835426"/>
              <a:ext cx="2447366" cy="738664"/>
            </a:xfrm>
            <a:prstGeom prst="rect">
              <a:avLst/>
            </a:prstGeom>
            <a:noFill/>
          </p:spPr>
          <p:txBody>
            <a:bodyPr wrap="square" rtlCol="0">
              <a:spAutoFit/>
            </a:bodyPr>
            <a:lstStyle/>
            <a:p>
              <a:r>
                <a:rPr lang="en-GB" sz="2100" b="1" dirty="0">
                  <a:latin typeface="Verdana" panose="020B0604030504040204" pitchFamily="34" charset="0"/>
                  <a:ea typeface="Verdana" panose="020B0604030504040204" pitchFamily="34" charset="0"/>
                  <a:cs typeface="Verdana" panose="020B0604030504040204" pitchFamily="34" charset="0"/>
                </a:rPr>
                <a:t>Understanding consent</a:t>
              </a:r>
            </a:p>
          </p:txBody>
        </p:sp>
      </p:grpSp>
      <p:grpSp>
        <p:nvGrpSpPr>
          <p:cNvPr id="7" name="Group 6">
            <a:extLst>
              <a:ext uri="{FF2B5EF4-FFF2-40B4-BE49-F238E27FC236}">
                <a16:creationId xmlns:a16="http://schemas.microsoft.com/office/drawing/2014/main" id="{9A9DB6C5-37AA-9808-4046-33D8FB100FED}"/>
              </a:ext>
            </a:extLst>
          </p:cNvPr>
          <p:cNvGrpSpPr/>
          <p:nvPr/>
        </p:nvGrpSpPr>
        <p:grpSpPr>
          <a:xfrm>
            <a:off x="586155" y="2675119"/>
            <a:ext cx="2940147" cy="1740128"/>
            <a:chOff x="586155" y="2675119"/>
            <a:chExt cx="2940147" cy="1740128"/>
          </a:xfrm>
        </p:grpSpPr>
        <p:pic>
          <p:nvPicPr>
            <p:cNvPr id="38" name="Picture 37" descr="A group of white rectangular speech bubbles&#10;&#10;AI-generated content may be incorrect.">
              <a:extLst>
                <a:ext uri="{FF2B5EF4-FFF2-40B4-BE49-F238E27FC236}">
                  <a16:creationId xmlns:a16="http://schemas.microsoft.com/office/drawing/2014/main" id="{0DC2FABC-5E5C-59D9-C1E7-3DFF99C42C9A}"/>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586155" y="2675119"/>
              <a:ext cx="2940147" cy="1740128"/>
            </a:xfrm>
            <a:prstGeom prst="rect">
              <a:avLst/>
            </a:prstGeom>
          </p:spPr>
        </p:pic>
        <p:sp>
          <p:nvSpPr>
            <p:cNvPr id="47" name="TextBox 46">
              <a:extLst>
                <a:ext uri="{FF2B5EF4-FFF2-40B4-BE49-F238E27FC236}">
                  <a16:creationId xmlns:a16="http://schemas.microsoft.com/office/drawing/2014/main" id="{CDD5D630-9FE4-F17E-B737-EF0F1587C690}"/>
                </a:ext>
              </a:extLst>
            </p:cNvPr>
            <p:cNvSpPr txBox="1"/>
            <p:nvPr/>
          </p:nvSpPr>
          <p:spPr>
            <a:xfrm>
              <a:off x="803200" y="2903729"/>
              <a:ext cx="2447366" cy="1061829"/>
            </a:xfrm>
            <a:prstGeom prst="rect">
              <a:avLst/>
            </a:prstGeom>
            <a:noFill/>
          </p:spPr>
          <p:txBody>
            <a:bodyPr wrap="square" rtlCol="0">
              <a:spAutoFit/>
            </a:bodyPr>
            <a:lstStyle/>
            <a:p>
              <a:r>
                <a:rPr lang="en-GB" sz="2100" b="1" dirty="0">
                  <a:latin typeface="Verdana" panose="020B0604030504040204" pitchFamily="34" charset="0"/>
                  <a:ea typeface="Verdana" panose="020B0604030504040204" pitchFamily="34" charset="0"/>
                  <a:cs typeface="Verdana" panose="020B0604030504040204" pitchFamily="34" charset="0"/>
                </a:rPr>
                <a:t>Reflecting on how using AI makes you feel</a:t>
              </a:r>
            </a:p>
          </p:txBody>
        </p:sp>
      </p:grpSp>
      <p:grpSp>
        <p:nvGrpSpPr>
          <p:cNvPr id="3" name="Group 2">
            <a:extLst>
              <a:ext uri="{FF2B5EF4-FFF2-40B4-BE49-F238E27FC236}">
                <a16:creationId xmlns:a16="http://schemas.microsoft.com/office/drawing/2014/main" id="{A4390BC8-C6B8-1FD4-0D67-82FA709D4A35}"/>
              </a:ext>
            </a:extLst>
          </p:cNvPr>
          <p:cNvGrpSpPr/>
          <p:nvPr/>
        </p:nvGrpSpPr>
        <p:grpSpPr>
          <a:xfrm>
            <a:off x="7093194" y="618977"/>
            <a:ext cx="2940147" cy="1744977"/>
            <a:chOff x="7093194" y="618977"/>
            <a:chExt cx="2940147" cy="1744977"/>
          </a:xfrm>
        </p:grpSpPr>
        <p:pic>
          <p:nvPicPr>
            <p:cNvPr id="40" name="Picture 39" descr="A group of white rectangular speech bubbles&#10;&#10;AI-generated content may be incorrect.">
              <a:extLst>
                <a:ext uri="{FF2B5EF4-FFF2-40B4-BE49-F238E27FC236}">
                  <a16:creationId xmlns:a16="http://schemas.microsoft.com/office/drawing/2014/main" id="{3ACCD946-CECE-86EB-CF17-2E47FCD3F56E}"/>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7093194" y="618977"/>
              <a:ext cx="2940147" cy="1744977"/>
            </a:xfrm>
            <a:prstGeom prst="rect">
              <a:avLst/>
            </a:prstGeom>
          </p:spPr>
        </p:pic>
        <p:sp>
          <p:nvSpPr>
            <p:cNvPr id="48" name="TextBox 47">
              <a:extLst>
                <a:ext uri="{FF2B5EF4-FFF2-40B4-BE49-F238E27FC236}">
                  <a16:creationId xmlns:a16="http://schemas.microsoft.com/office/drawing/2014/main" id="{AB9A9B5A-E7E0-422F-8D10-7E64235CD267}"/>
                </a:ext>
              </a:extLst>
            </p:cNvPr>
            <p:cNvSpPr txBox="1"/>
            <p:nvPr/>
          </p:nvSpPr>
          <p:spPr>
            <a:xfrm>
              <a:off x="7363525" y="835426"/>
              <a:ext cx="2447366" cy="1061829"/>
            </a:xfrm>
            <a:prstGeom prst="rect">
              <a:avLst/>
            </a:prstGeom>
            <a:noFill/>
          </p:spPr>
          <p:txBody>
            <a:bodyPr wrap="square" rtlCol="0">
              <a:spAutoFit/>
            </a:bodyPr>
            <a:lstStyle/>
            <a:p>
              <a:r>
                <a:rPr lang="en-GB" sz="2100" b="1" dirty="0">
                  <a:latin typeface="Verdana" panose="020B0604030504040204" pitchFamily="34" charset="0"/>
                  <a:ea typeface="Verdana" panose="020B0604030504040204" pitchFamily="34" charset="0"/>
                  <a:cs typeface="Verdana" panose="020B0604030504040204" pitchFamily="34" charset="0"/>
                </a:rPr>
                <a:t>Thinking critically about online content</a:t>
              </a:r>
            </a:p>
          </p:txBody>
        </p:sp>
      </p:grpSp>
      <p:grpSp>
        <p:nvGrpSpPr>
          <p:cNvPr id="4" name="Group 3">
            <a:extLst>
              <a:ext uri="{FF2B5EF4-FFF2-40B4-BE49-F238E27FC236}">
                <a16:creationId xmlns:a16="http://schemas.microsoft.com/office/drawing/2014/main" id="{F3C2DEF2-89B5-4B29-09A9-6E7A674D3F05}"/>
              </a:ext>
            </a:extLst>
          </p:cNvPr>
          <p:cNvGrpSpPr/>
          <p:nvPr/>
        </p:nvGrpSpPr>
        <p:grpSpPr>
          <a:xfrm>
            <a:off x="8665696" y="2950234"/>
            <a:ext cx="2940147" cy="1656717"/>
            <a:chOff x="8665696" y="2950234"/>
            <a:chExt cx="2940147" cy="1656717"/>
          </a:xfrm>
        </p:grpSpPr>
        <p:pic>
          <p:nvPicPr>
            <p:cNvPr id="41" name="Picture 40" descr="A group of white rectangular speech bubbles&#10;&#10;AI-generated content may be incorrect.">
              <a:extLst>
                <a:ext uri="{FF2B5EF4-FFF2-40B4-BE49-F238E27FC236}">
                  <a16:creationId xmlns:a16="http://schemas.microsoft.com/office/drawing/2014/main" id="{B0ED7770-7ACA-6FD7-64EC-46292EB85D59}"/>
                </a:ext>
              </a:extLst>
            </p:cNvPr>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a:xfrm>
              <a:off x="8665696" y="2950234"/>
              <a:ext cx="2940147" cy="1656717"/>
            </a:xfrm>
            <a:prstGeom prst="rect">
              <a:avLst/>
            </a:prstGeom>
          </p:spPr>
        </p:pic>
        <p:sp>
          <p:nvSpPr>
            <p:cNvPr id="49" name="TextBox 48">
              <a:extLst>
                <a:ext uri="{FF2B5EF4-FFF2-40B4-BE49-F238E27FC236}">
                  <a16:creationId xmlns:a16="http://schemas.microsoft.com/office/drawing/2014/main" id="{07B4DE71-41EB-577E-A7E0-DD84B3F69A5F}"/>
                </a:ext>
              </a:extLst>
            </p:cNvPr>
            <p:cNvSpPr txBox="1"/>
            <p:nvPr/>
          </p:nvSpPr>
          <p:spPr>
            <a:xfrm>
              <a:off x="8867864" y="3333927"/>
              <a:ext cx="2612082" cy="738664"/>
            </a:xfrm>
            <a:prstGeom prst="rect">
              <a:avLst/>
            </a:prstGeom>
            <a:noFill/>
          </p:spPr>
          <p:txBody>
            <a:bodyPr wrap="square" rtlCol="0">
              <a:spAutoFit/>
            </a:bodyPr>
            <a:lstStyle/>
            <a:p>
              <a:r>
                <a:rPr lang="en-GB" sz="2100" b="1" dirty="0">
                  <a:latin typeface="Verdana" panose="020B0604030504040204" pitchFamily="34" charset="0"/>
                  <a:ea typeface="Verdana" panose="020B0604030504040204" pitchFamily="34" charset="0"/>
                  <a:cs typeface="Verdana" panose="020B0604030504040204" pitchFamily="34" charset="0"/>
                </a:rPr>
                <a:t>Knowing where to get help</a:t>
              </a:r>
            </a:p>
          </p:txBody>
        </p:sp>
      </p:grpSp>
      <p:grpSp>
        <p:nvGrpSpPr>
          <p:cNvPr id="5" name="Group 4">
            <a:extLst>
              <a:ext uri="{FF2B5EF4-FFF2-40B4-BE49-F238E27FC236}">
                <a16:creationId xmlns:a16="http://schemas.microsoft.com/office/drawing/2014/main" id="{CF3D11E5-50DB-1B67-B2B5-834E087BE0DB}"/>
              </a:ext>
            </a:extLst>
          </p:cNvPr>
          <p:cNvGrpSpPr/>
          <p:nvPr/>
        </p:nvGrpSpPr>
        <p:grpSpPr>
          <a:xfrm>
            <a:off x="6639951" y="4783015"/>
            <a:ext cx="2940147" cy="1456007"/>
            <a:chOff x="6639951" y="4783015"/>
            <a:chExt cx="2940147" cy="1456007"/>
          </a:xfrm>
        </p:grpSpPr>
        <p:pic>
          <p:nvPicPr>
            <p:cNvPr id="42" name="Picture 41" descr="A group of white rectangular speech bubbles&#10;&#10;AI-generated content may be incorrect.">
              <a:extLst>
                <a:ext uri="{FF2B5EF4-FFF2-40B4-BE49-F238E27FC236}">
                  <a16:creationId xmlns:a16="http://schemas.microsoft.com/office/drawing/2014/main" id="{8B0BA642-1D2A-E9B3-C75F-B558AEF29359}"/>
                </a:ext>
              </a:extLst>
            </p:cNvPr>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a:xfrm>
              <a:off x="6639951" y="4783015"/>
              <a:ext cx="2940147" cy="1456007"/>
            </a:xfrm>
            <a:prstGeom prst="rect">
              <a:avLst/>
            </a:prstGeom>
          </p:spPr>
        </p:pic>
        <p:sp>
          <p:nvSpPr>
            <p:cNvPr id="50" name="TextBox 49">
              <a:extLst>
                <a:ext uri="{FF2B5EF4-FFF2-40B4-BE49-F238E27FC236}">
                  <a16:creationId xmlns:a16="http://schemas.microsoft.com/office/drawing/2014/main" id="{840C5D10-132C-DA21-B232-3599CC6428D9}"/>
                </a:ext>
              </a:extLst>
            </p:cNvPr>
            <p:cNvSpPr txBox="1"/>
            <p:nvPr/>
          </p:nvSpPr>
          <p:spPr>
            <a:xfrm>
              <a:off x="6845881" y="5265758"/>
              <a:ext cx="2490220" cy="738664"/>
            </a:xfrm>
            <a:prstGeom prst="rect">
              <a:avLst/>
            </a:prstGeom>
            <a:noFill/>
          </p:spPr>
          <p:txBody>
            <a:bodyPr wrap="square" rtlCol="0">
              <a:spAutoFit/>
            </a:bodyPr>
            <a:lstStyle/>
            <a:p>
              <a:r>
                <a:rPr lang="en-GB" sz="2100" b="1" dirty="0">
                  <a:latin typeface="Verdana" panose="020B0604030504040204" pitchFamily="34" charset="0"/>
                  <a:ea typeface="Verdana" panose="020B0604030504040204" pitchFamily="34" charset="0"/>
                  <a:cs typeface="Verdana" panose="020B0604030504040204" pitchFamily="34" charset="0"/>
                </a:rPr>
                <a:t>Learning about the ethics of AI</a:t>
              </a:r>
            </a:p>
          </p:txBody>
        </p:sp>
      </p:grpSp>
      <p:grpSp>
        <p:nvGrpSpPr>
          <p:cNvPr id="6" name="Group 5">
            <a:extLst>
              <a:ext uri="{FF2B5EF4-FFF2-40B4-BE49-F238E27FC236}">
                <a16:creationId xmlns:a16="http://schemas.microsoft.com/office/drawing/2014/main" id="{C8B95AA5-8721-73FA-4CD8-56A513C81D5A}"/>
              </a:ext>
            </a:extLst>
          </p:cNvPr>
          <p:cNvGrpSpPr/>
          <p:nvPr/>
        </p:nvGrpSpPr>
        <p:grpSpPr>
          <a:xfrm>
            <a:off x="1171575" y="4674959"/>
            <a:ext cx="3491865" cy="1740128"/>
            <a:chOff x="1171575" y="4674959"/>
            <a:chExt cx="3491865" cy="1740128"/>
          </a:xfrm>
        </p:grpSpPr>
        <p:pic>
          <p:nvPicPr>
            <p:cNvPr id="37" name="Picture 36" descr="A group of white rectangular speech bubbles&#10;&#10;AI-generated content may be incorrect.">
              <a:extLst>
                <a:ext uri="{FF2B5EF4-FFF2-40B4-BE49-F238E27FC236}">
                  <a16:creationId xmlns:a16="http://schemas.microsoft.com/office/drawing/2014/main" id="{6333F165-B6F8-9CED-6160-318FB875C3EE}"/>
                </a:ext>
              </a:extLst>
            </p:cNvPr>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a:xfrm>
              <a:off x="1171575" y="4674959"/>
              <a:ext cx="3491865" cy="1740128"/>
            </a:xfrm>
            <a:prstGeom prst="rect">
              <a:avLst/>
            </a:prstGeom>
          </p:spPr>
        </p:pic>
        <p:sp>
          <p:nvSpPr>
            <p:cNvPr id="52" name="TextBox 51">
              <a:extLst>
                <a:ext uri="{FF2B5EF4-FFF2-40B4-BE49-F238E27FC236}">
                  <a16:creationId xmlns:a16="http://schemas.microsoft.com/office/drawing/2014/main" id="{64B27C49-CA31-3B4C-B380-7BCADCABDC9B}"/>
                </a:ext>
              </a:extLst>
            </p:cNvPr>
            <p:cNvSpPr txBox="1"/>
            <p:nvPr/>
          </p:nvSpPr>
          <p:spPr>
            <a:xfrm>
              <a:off x="1269329" y="5100822"/>
              <a:ext cx="3289792" cy="1061829"/>
            </a:xfrm>
            <a:prstGeom prst="rect">
              <a:avLst/>
            </a:prstGeom>
            <a:noFill/>
          </p:spPr>
          <p:txBody>
            <a:bodyPr wrap="square" rtlCol="0">
              <a:spAutoFit/>
            </a:bodyPr>
            <a:lstStyle/>
            <a:p>
              <a:r>
                <a:rPr lang="en-GB" sz="2100" b="1" dirty="0">
                  <a:latin typeface="Verdana" panose="020B0604030504040204" pitchFamily="34" charset="0"/>
                  <a:ea typeface="Verdana" panose="020B0604030504040204" pitchFamily="34" charset="0"/>
                  <a:cs typeface="Verdana" panose="020B0604030504040204" pitchFamily="34" charset="0"/>
                </a:rPr>
                <a:t>Thinking about how your use makes other people feel</a:t>
              </a:r>
            </a:p>
          </p:txBody>
        </p:sp>
      </p:grpSp>
    </p:spTree>
    <p:extLst>
      <p:ext uri="{BB962C8B-B14F-4D97-AF65-F5344CB8AC3E}">
        <p14:creationId xmlns:p14="http://schemas.microsoft.com/office/powerpoint/2010/main" val="308279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7B356AA1146A4783D3EAA2E27AD3EC" ma:contentTypeVersion="11" ma:contentTypeDescription="Create a new document." ma:contentTypeScope="" ma:versionID="eb0ed02dfb976e432d58e003d28d2427">
  <xsd:schema xmlns:xsd="http://www.w3.org/2001/XMLSchema" xmlns:xs="http://www.w3.org/2001/XMLSchema" xmlns:p="http://schemas.microsoft.com/office/2006/metadata/properties" xmlns:ns2="d8d6a8a1-ef15-479a-8341-3430bcbf56bb" xmlns:ns3="d1f14c83-4bde-4bd9-8121-e9caedc9b223" targetNamespace="http://schemas.microsoft.com/office/2006/metadata/properties" ma:root="true" ma:fieldsID="e8deaaf8ee20667b8c427ddb52efe15a" ns2:_="" ns3:_="">
    <xsd:import namespace="d8d6a8a1-ef15-479a-8341-3430bcbf56bb"/>
    <xsd:import namespace="d1f14c83-4bde-4bd9-8121-e9caedc9b22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6a8a1-ef15-479a-8341-3430bcbf56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6a201c1-2bfc-40f7-b8bd-890bf0540e4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1f14c83-4bde-4bd9-8121-e9caedc9b22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9be3bdc-d9b0-4005-abc1-162eed8bf820}" ma:internalName="TaxCatchAll" ma:showField="CatchAllData" ma:web="d1f14c83-4bde-4bd9-8121-e9caedc9b2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8d6a8a1-ef15-479a-8341-3430bcbf56bb">
      <Terms xmlns="http://schemas.microsoft.com/office/infopath/2007/PartnerControls"/>
    </lcf76f155ced4ddcb4097134ff3c332f>
    <TaxCatchAll xmlns="d1f14c83-4bde-4bd9-8121-e9caedc9b223" xsi:nil="true"/>
  </documentManagement>
</p:properties>
</file>

<file path=customXml/itemProps1.xml><?xml version="1.0" encoding="utf-8"?>
<ds:datastoreItem xmlns:ds="http://schemas.openxmlformats.org/officeDocument/2006/customXml" ds:itemID="{83D1133A-79C3-4242-9514-4F18E377BE59}">
  <ds:schemaRefs>
    <ds:schemaRef ds:uri="http://schemas.microsoft.com/sharepoint/v3/contenttype/forms"/>
  </ds:schemaRefs>
</ds:datastoreItem>
</file>

<file path=customXml/itemProps2.xml><?xml version="1.0" encoding="utf-8"?>
<ds:datastoreItem xmlns:ds="http://schemas.openxmlformats.org/officeDocument/2006/customXml" ds:itemID="{10A51BD9-8181-4D99-A750-12FD834C22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d6a8a1-ef15-479a-8341-3430bcbf56bb"/>
    <ds:schemaRef ds:uri="d1f14c83-4bde-4bd9-8121-e9caedc9b2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1EB79D-1872-4EAC-AE0F-529E5EEB8902}">
  <ds:schemaRefs>
    <ds:schemaRef ds:uri="http://schemas.microsoft.com/office/2006/metadata/properties"/>
    <ds:schemaRef ds:uri="http://schemas.microsoft.com/office/infopath/2007/PartnerControls"/>
    <ds:schemaRef ds:uri="d8d6a8a1-ef15-479a-8341-3430bcbf56bb"/>
    <ds:schemaRef ds:uri="d1f14c83-4bde-4bd9-8121-e9caedc9b223"/>
  </ds:schemaRefs>
</ds:datastoreItem>
</file>

<file path=docProps/app.xml><?xml version="1.0" encoding="utf-8"?>
<Properties xmlns="http://schemas.openxmlformats.org/officeDocument/2006/extended-properties" xmlns:vt="http://schemas.openxmlformats.org/officeDocument/2006/docPropsVTypes">
  <TotalTime>112</TotalTime>
  <Words>1703</Words>
  <Application>Microsoft Office PowerPoint</Application>
  <PresentationFormat>Widescreen</PresentationFormat>
  <Paragraphs>117</Paragraphs>
  <Slides>12</Slides>
  <Notes>11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Aptos Display</vt:lpstr>
      <vt:lpstr>Arial</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Delmozene Morris-Ley</dc:creator>
  <cp:lastModifiedBy>Rosie Bromley</cp:lastModifiedBy>
  <cp:revision>8</cp:revision>
  <dcterms:created xsi:type="dcterms:W3CDTF">2025-09-30T17:15:09Z</dcterms:created>
  <dcterms:modified xsi:type="dcterms:W3CDTF">2025-11-26T15:28:38Z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0x010100C57B356AA1146A4783D3EAA2E27AD3EC</vt:lpwstr>
  </property>
  <property fmtid="{D5CDD505-2E9C-101B-9397-08002B2CF9AE}" pid="3" name="MediaServiceImageTags">
    <vt:lpwstr/>
  </property>
  <property fmtid="{D5CDD505-2E9C-101B-9397-08002B2CF9AE}" pid="4" name="ArticulateGUID">
    <vt:lpwstr>B9F38E01-302F-4406-A9A6-D4A518758414</vt:lpwstr>
  </property>
  <property fmtid="{D5CDD505-2E9C-101B-9397-08002B2CF9AE}" pid="5" name="ArticulatePath">
    <vt:lpwstr>https://childnetint.sharepoint.com/sites/SID2026Childnet/Shared Documents/Education/Final Resources - Compressed/English/11-14s/4 - Assembly for 11 to 18s</vt:lpwstr>
  </property>
</Properties>
</file>